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61" r:id="rId2"/>
    <p:sldId id="258" r:id="rId3"/>
    <p:sldId id="257" r:id="rId4"/>
    <p:sldId id="259" r:id="rId5"/>
    <p:sldId id="2974" r:id="rId6"/>
    <p:sldId id="2975" r:id="rId7"/>
    <p:sldId id="2976" r:id="rId8"/>
    <p:sldId id="2978" r:id="rId9"/>
    <p:sldId id="2977" r:id="rId10"/>
    <p:sldId id="2980" r:id="rId11"/>
    <p:sldId id="2981" r:id="rId12"/>
    <p:sldId id="2982" r:id="rId13"/>
    <p:sldId id="2983" r:id="rId14"/>
    <p:sldId id="2984" r:id="rId15"/>
    <p:sldId id="2985" r:id="rId16"/>
    <p:sldId id="2986" r:id="rId17"/>
    <p:sldId id="2987" r:id="rId18"/>
  </p:sldIdLst>
  <p:sldSz cx="9144000" cy="5149850"/>
  <p:notesSz cx="9144000" cy="51498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pos="288">
          <p15:clr>
            <a:srgbClr val="9AA0A6"/>
          </p15:clr>
        </p15:guide>
        <p15:guide id="4" pos="5472">
          <p15:clr>
            <a:srgbClr val="9AA0A6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g/VwGj44nXEpZF8iuVaGM/2DDxF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AB594C0-FAF2-667D-79E8-A759D5EC3707}" name="MENDIS, Rashindu" initials="RM" userId="S::R.MENDIS@unido.org::8cc492e3-72a3-4c5f-9605-19179b47d64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87320" autoAdjust="0"/>
  </p:normalViewPr>
  <p:slideViewPr>
    <p:cSldViewPr snapToGrid="0">
      <p:cViewPr varScale="1">
        <p:scale>
          <a:sx n="109" d="100"/>
          <a:sy n="109" d="100"/>
        </p:scale>
        <p:origin x="706" y="82"/>
      </p:cViewPr>
      <p:guideLst>
        <p:guide orient="horz" pos="2880"/>
        <p:guide pos="2160"/>
        <p:guide pos="28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Relationship Id="rId35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524300" y="386225"/>
            <a:ext cx="6096300" cy="19311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2446175"/>
            <a:ext cx="7315200" cy="231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385763"/>
            <a:ext cx="3429000" cy="1931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believe most of you have seen this image. This is a meme on the internet.</a:t>
            </a:r>
          </a:p>
          <a:p>
            <a:r>
              <a:rPr lang="en-GB" dirty="0"/>
              <a:t>You might wonder how this image is related to financing or decarbonisation. Let me explain.</a:t>
            </a:r>
          </a:p>
          <a:p>
            <a:r>
              <a:rPr lang="en-GB" dirty="0"/>
              <a:t>Among many other reasons……</a:t>
            </a:r>
          </a:p>
          <a:p>
            <a:r>
              <a:rPr lang="en-GB" dirty="0"/>
              <a:t>This EU funded project has taken many steps</a:t>
            </a:r>
          </a:p>
        </p:txBody>
      </p:sp>
    </p:spTree>
    <p:extLst>
      <p:ext uri="{BB962C8B-B14F-4D97-AF65-F5344CB8AC3E}">
        <p14:creationId xmlns:p14="http://schemas.microsoft.com/office/powerpoint/2010/main" val="3991052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385763"/>
            <a:ext cx="3429000" cy="1931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Tried tested and proven in many countries</a:t>
            </a:r>
          </a:p>
          <a:p>
            <a:r>
              <a:rPr lang="en-GB" dirty="0"/>
              <a:t>International UNIDO experts</a:t>
            </a:r>
          </a:p>
          <a:p>
            <a:r>
              <a:rPr lang="en-GB" dirty="0"/>
              <a:t>EnMS and ESO should go hand-in-hand</a:t>
            </a:r>
          </a:p>
          <a:p>
            <a:r>
              <a:rPr lang="en-GB" dirty="0"/>
              <a:t>ESO is where the real savings are</a:t>
            </a:r>
          </a:p>
        </p:txBody>
      </p:sp>
    </p:spTree>
    <p:extLst>
      <p:ext uri="{BB962C8B-B14F-4D97-AF65-F5344CB8AC3E}">
        <p14:creationId xmlns:p14="http://schemas.microsoft.com/office/powerpoint/2010/main" val="1806868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385763"/>
            <a:ext cx="3429000" cy="1931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Common factor: majority are energy intensive, export oriented  large enterprises</a:t>
            </a:r>
          </a:p>
          <a:p>
            <a:r>
              <a:rPr lang="en-GB" dirty="0"/>
              <a:t>If you look closely, you will notice that most of the companies belong to 3 industry sub-sectors</a:t>
            </a:r>
          </a:p>
          <a:p>
            <a:r>
              <a:rPr lang="en-GB" dirty="0"/>
              <a:t>Textile and apparel, food and beverage, plastics and rubber. </a:t>
            </a:r>
          </a:p>
          <a:p>
            <a:r>
              <a:rPr lang="en-GB" dirty="0"/>
              <a:t>These 3 sub sectors account for almost 50% of the total industry sector energy consumption </a:t>
            </a:r>
          </a:p>
        </p:txBody>
      </p:sp>
    </p:spTree>
    <p:extLst>
      <p:ext uri="{BB962C8B-B14F-4D97-AF65-F5344CB8AC3E}">
        <p14:creationId xmlns:p14="http://schemas.microsoft.com/office/powerpoint/2010/main" val="1835979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385763"/>
            <a:ext cx="3429000" cy="1931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Mix of classroom sessions and practical sessions</a:t>
            </a:r>
          </a:p>
          <a:p>
            <a:r>
              <a:rPr lang="en-GB" dirty="0"/>
              <a:t>UNIDO international experts took the initiative.</a:t>
            </a:r>
          </a:p>
          <a:p>
            <a:r>
              <a:rPr lang="en-GB" dirty="0"/>
              <a:t>But gradually transformed the knowledge and skills to local experts. Trained local experts now co-deliver trainings together with international experts</a:t>
            </a:r>
          </a:p>
          <a:p>
            <a:r>
              <a:rPr lang="en-GB" dirty="0"/>
              <a:t>EnMS runs for a whole year. ESO runs for about 9 months.</a:t>
            </a:r>
          </a:p>
        </p:txBody>
      </p:sp>
    </p:spTree>
    <p:extLst>
      <p:ext uri="{BB962C8B-B14F-4D97-AF65-F5344CB8AC3E}">
        <p14:creationId xmlns:p14="http://schemas.microsoft.com/office/powerpoint/2010/main" val="2096611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385763"/>
            <a:ext cx="3429000" cy="1931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practical sessions, the participants visit a factory which is know as the host plant, and do an actual on-site assessment under the guidance of the international experts</a:t>
            </a:r>
          </a:p>
          <a:p>
            <a:r>
              <a:rPr lang="en-GB" dirty="0"/>
              <a:t>For EnMS it is an internal audit. For ESO it is an assessment using advance measuring equipment and instruments</a:t>
            </a:r>
          </a:p>
        </p:txBody>
      </p:sp>
    </p:spTree>
    <p:extLst>
      <p:ext uri="{BB962C8B-B14F-4D97-AF65-F5344CB8AC3E}">
        <p14:creationId xmlns:p14="http://schemas.microsoft.com/office/powerpoint/2010/main" val="875343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385763"/>
            <a:ext cx="3429000" cy="1931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didn’t stop there. We took another step forward.</a:t>
            </a:r>
          </a:p>
          <a:p>
            <a:r>
              <a:rPr lang="en-GB" dirty="0"/>
              <a:t>The experts visited a number of selected plants as we call candidate plants. There we sat with the top management of the respective organization, and also the technical team.</a:t>
            </a:r>
          </a:p>
          <a:p>
            <a:r>
              <a:rPr lang="en-GB" dirty="0"/>
              <a:t>One key benefit of the visits was top management commitment. Through that we were able to get recognition credibility and support to the participants of the training </a:t>
            </a:r>
          </a:p>
          <a:p>
            <a:r>
              <a:rPr lang="en-GB" dirty="0"/>
              <a:t>Further, initial saving opportunities were also identified</a:t>
            </a:r>
          </a:p>
          <a:p>
            <a:r>
              <a:rPr lang="en-GB" dirty="0"/>
              <a:t>Continuous technical support is being provided</a:t>
            </a:r>
          </a:p>
        </p:txBody>
      </p:sp>
    </p:spTree>
    <p:extLst>
      <p:ext uri="{BB962C8B-B14F-4D97-AF65-F5344CB8AC3E}">
        <p14:creationId xmlns:p14="http://schemas.microsoft.com/office/powerpoint/2010/main" val="5504472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857500" y="385763"/>
            <a:ext cx="3429000" cy="1931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Both technical and financial staff participated</a:t>
            </a:r>
          </a:p>
          <a:p>
            <a:r>
              <a:rPr lang="en-GB" dirty="0"/>
              <a:t>This training was delivered by both national and international experts.</a:t>
            </a:r>
          </a:p>
          <a:p>
            <a:r>
              <a:rPr lang="en-GB" dirty="0"/>
              <a:t>We are closely monitoring progress of the projects identified by the industries.</a:t>
            </a:r>
          </a:p>
        </p:txBody>
      </p:sp>
    </p:spTree>
    <p:extLst>
      <p:ext uri="{BB962C8B-B14F-4D97-AF65-F5344CB8AC3E}">
        <p14:creationId xmlns:p14="http://schemas.microsoft.com/office/powerpoint/2010/main" val="25309369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 dirty="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78999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3119354" y="488617"/>
            <a:ext cx="1593850" cy="39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3116308" y="1026607"/>
            <a:ext cx="5317490" cy="142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ftr" idx="11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9" name="Google Shape;9;p11"/>
          <p:cNvSpPr txBox="1">
            <a:spLocks noGrp="1"/>
          </p:cNvSpPr>
          <p:nvPr>
            <p:ph type="dt" idx="10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../media/image13.jpe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.png"/><Relationship Id="rId21" Type="http://schemas.openxmlformats.org/officeDocument/2006/relationships/image" Target="../media/image29.jpeg"/><Relationship Id="rId42" Type="http://schemas.openxmlformats.org/officeDocument/2006/relationships/image" Target="../media/image50.png"/><Relationship Id="rId47" Type="http://schemas.openxmlformats.org/officeDocument/2006/relationships/image" Target="../media/image55.png"/><Relationship Id="rId63" Type="http://schemas.openxmlformats.org/officeDocument/2006/relationships/image" Target="../media/image71.png"/><Relationship Id="rId68" Type="http://schemas.openxmlformats.org/officeDocument/2006/relationships/image" Target="../media/image76.png"/><Relationship Id="rId84" Type="http://schemas.openxmlformats.org/officeDocument/2006/relationships/image" Target="../media/image92.jpeg"/><Relationship Id="rId89" Type="http://schemas.openxmlformats.org/officeDocument/2006/relationships/image" Target="../media/image97.png"/><Relationship Id="rId16" Type="http://schemas.openxmlformats.org/officeDocument/2006/relationships/image" Target="../media/image24.png"/><Relationship Id="rId11" Type="http://schemas.openxmlformats.org/officeDocument/2006/relationships/image" Target="../media/image19.jpeg"/><Relationship Id="rId32" Type="http://schemas.openxmlformats.org/officeDocument/2006/relationships/image" Target="../media/image40.png"/><Relationship Id="rId37" Type="http://schemas.openxmlformats.org/officeDocument/2006/relationships/image" Target="../media/image45.jpeg"/><Relationship Id="rId53" Type="http://schemas.openxmlformats.org/officeDocument/2006/relationships/image" Target="../media/image61.jpeg"/><Relationship Id="rId58" Type="http://schemas.openxmlformats.org/officeDocument/2006/relationships/image" Target="../media/image66.png"/><Relationship Id="rId74" Type="http://schemas.openxmlformats.org/officeDocument/2006/relationships/image" Target="../media/image82.png"/><Relationship Id="rId79" Type="http://schemas.openxmlformats.org/officeDocument/2006/relationships/image" Target="../media/image87.jpeg"/><Relationship Id="rId102" Type="http://schemas.openxmlformats.org/officeDocument/2006/relationships/image" Target="../media/image13.jpeg"/><Relationship Id="rId5" Type="http://schemas.openxmlformats.org/officeDocument/2006/relationships/image" Target="../media/image4.png"/><Relationship Id="rId90" Type="http://schemas.openxmlformats.org/officeDocument/2006/relationships/image" Target="../media/image98.png"/><Relationship Id="rId95" Type="http://schemas.openxmlformats.org/officeDocument/2006/relationships/image" Target="../media/image103.png"/><Relationship Id="rId22" Type="http://schemas.openxmlformats.org/officeDocument/2006/relationships/image" Target="../media/image30.jpeg"/><Relationship Id="rId27" Type="http://schemas.openxmlformats.org/officeDocument/2006/relationships/image" Target="../media/image35.png"/><Relationship Id="rId43" Type="http://schemas.openxmlformats.org/officeDocument/2006/relationships/image" Target="../media/image51.jpeg"/><Relationship Id="rId48" Type="http://schemas.openxmlformats.org/officeDocument/2006/relationships/image" Target="../media/image56.jpeg"/><Relationship Id="rId64" Type="http://schemas.openxmlformats.org/officeDocument/2006/relationships/image" Target="../media/image72.jpeg"/><Relationship Id="rId69" Type="http://schemas.openxmlformats.org/officeDocument/2006/relationships/image" Target="../media/image77.png"/><Relationship Id="rId80" Type="http://schemas.openxmlformats.org/officeDocument/2006/relationships/image" Target="../media/image88.png"/><Relationship Id="rId85" Type="http://schemas.openxmlformats.org/officeDocument/2006/relationships/image" Target="../media/image93.pn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5" Type="http://schemas.openxmlformats.org/officeDocument/2006/relationships/image" Target="../media/image33.jpeg"/><Relationship Id="rId33" Type="http://schemas.openxmlformats.org/officeDocument/2006/relationships/image" Target="../media/image41.png"/><Relationship Id="rId38" Type="http://schemas.openxmlformats.org/officeDocument/2006/relationships/image" Target="../media/image46.jpeg"/><Relationship Id="rId46" Type="http://schemas.openxmlformats.org/officeDocument/2006/relationships/image" Target="../media/image54.jpeg"/><Relationship Id="rId59" Type="http://schemas.openxmlformats.org/officeDocument/2006/relationships/image" Target="../media/image67.png"/><Relationship Id="rId67" Type="http://schemas.openxmlformats.org/officeDocument/2006/relationships/image" Target="../media/image75.png"/><Relationship Id="rId20" Type="http://schemas.openxmlformats.org/officeDocument/2006/relationships/image" Target="../media/image28.png"/><Relationship Id="rId41" Type="http://schemas.openxmlformats.org/officeDocument/2006/relationships/image" Target="../media/image49.png"/><Relationship Id="rId54" Type="http://schemas.openxmlformats.org/officeDocument/2006/relationships/image" Target="../media/image62.jpeg"/><Relationship Id="rId62" Type="http://schemas.openxmlformats.org/officeDocument/2006/relationships/image" Target="../media/image70.jpeg"/><Relationship Id="rId70" Type="http://schemas.openxmlformats.org/officeDocument/2006/relationships/image" Target="../media/image78.png"/><Relationship Id="rId75" Type="http://schemas.openxmlformats.org/officeDocument/2006/relationships/image" Target="../media/image83.jpeg"/><Relationship Id="rId83" Type="http://schemas.openxmlformats.org/officeDocument/2006/relationships/image" Target="../media/image91.jpeg"/><Relationship Id="rId88" Type="http://schemas.openxmlformats.org/officeDocument/2006/relationships/image" Target="../media/image96.png"/><Relationship Id="rId91" Type="http://schemas.openxmlformats.org/officeDocument/2006/relationships/image" Target="../media/image99.png"/><Relationship Id="rId96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5" Type="http://schemas.openxmlformats.org/officeDocument/2006/relationships/image" Target="../media/image23.jpeg"/><Relationship Id="rId23" Type="http://schemas.openxmlformats.org/officeDocument/2006/relationships/image" Target="../media/image31.jpeg"/><Relationship Id="rId28" Type="http://schemas.openxmlformats.org/officeDocument/2006/relationships/image" Target="../media/image36.png"/><Relationship Id="rId36" Type="http://schemas.openxmlformats.org/officeDocument/2006/relationships/image" Target="../media/image44.jpeg"/><Relationship Id="rId49" Type="http://schemas.openxmlformats.org/officeDocument/2006/relationships/image" Target="../media/image57.jpeg"/><Relationship Id="rId57" Type="http://schemas.openxmlformats.org/officeDocument/2006/relationships/image" Target="../media/image65.jpeg"/><Relationship Id="rId10" Type="http://schemas.openxmlformats.org/officeDocument/2006/relationships/image" Target="../media/image18.png"/><Relationship Id="rId31" Type="http://schemas.openxmlformats.org/officeDocument/2006/relationships/image" Target="../media/image39.png"/><Relationship Id="rId44" Type="http://schemas.openxmlformats.org/officeDocument/2006/relationships/image" Target="../media/image52.png"/><Relationship Id="rId52" Type="http://schemas.openxmlformats.org/officeDocument/2006/relationships/image" Target="../media/image60.png"/><Relationship Id="rId60" Type="http://schemas.openxmlformats.org/officeDocument/2006/relationships/image" Target="../media/image68.jpeg"/><Relationship Id="rId65" Type="http://schemas.openxmlformats.org/officeDocument/2006/relationships/image" Target="../media/image73.png"/><Relationship Id="rId73" Type="http://schemas.openxmlformats.org/officeDocument/2006/relationships/image" Target="../media/image81.png"/><Relationship Id="rId78" Type="http://schemas.openxmlformats.org/officeDocument/2006/relationships/image" Target="../media/image86.png"/><Relationship Id="rId81" Type="http://schemas.openxmlformats.org/officeDocument/2006/relationships/image" Target="../media/image89.png"/><Relationship Id="rId86" Type="http://schemas.openxmlformats.org/officeDocument/2006/relationships/image" Target="../media/image94.jpeg"/><Relationship Id="rId94" Type="http://schemas.openxmlformats.org/officeDocument/2006/relationships/image" Target="../media/image102.png"/><Relationship Id="rId99" Type="http://schemas.openxmlformats.org/officeDocument/2006/relationships/image" Target="../media/image107.jpeg"/><Relationship Id="rId101" Type="http://schemas.openxmlformats.org/officeDocument/2006/relationships/image" Target="../media/image108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9" Type="http://schemas.openxmlformats.org/officeDocument/2006/relationships/image" Target="../media/image47.png"/><Relationship Id="rId34" Type="http://schemas.openxmlformats.org/officeDocument/2006/relationships/image" Target="../media/image42.png"/><Relationship Id="rId50" Type="http://schemas.openxmlformats.org/officeDocument/2006/relationships/image" Target="../media/image58.jpeg"/><Relationship Id="rId55" Type="http://schemas.openxmlformats.org/officeDocument/2006/relationships/image" Target="../media/image63.png"/><Relationship Id="rId76" Type="http://schemas.openxmlformats.org/officeDocument/2006/relationships/image" Target="../media/image84.png"/><Relationship Id="rId97" Type="http://schemas.openxmlformats.org/officeDocument/2006/relationships/image" Target="../media/image105.png"/><Relationship Id="rId7" Type="http://schemas.openxmlformats.org/officeDocument/2006/relationships/image" Target="../media/image15.jpeg"/><Relationship Id="rId71" Type="http://schemas.openxmlformats.org/officeDocument/2006/relationships/image" Target="../media/image79.jpeg"/><Relationship Id="rId92" Type="http://schemas.openxmlformats.org/officeDocument/2006/relationships/image" Target="../media/image100.png"/><Relationship Id="rId2" Type="http://schemas.openxmlformats.org/officeDocument/2006/relationships/notesSlide" Target="../notesSlides/notesSlide3.xml"/><Relationship Id="rId29" Type="http://schemas.openxmlformats.org/officeDocument/2006/relationships/image" Target="../media/image37.png"/><Relationship Id="rId24" Type="http://schemas.openxmlformats.org/officeDocument/2006/relationships/image" Target="../media/image32.jpeg"/><Relationship Id="rId40" Type="http://schemas.openxmlformats.org/officeDocument/2006/relationships/image" Target="../media/image48.png"/><Relationship Id="rId45" Type="http://schemas.openxmlformats.org/officeDocument/2006/relationships/image" Target="../media/image53.jpeg"/><Relationship Id="rId66" Type="http://schemas.openxmlformats.org/officeDocument/2006/relationships/image" Target="../media/image74.png"/><Relationship Id="rId87" Type="http://schemas.openxmlformats.org/officeDocument/2006/relationships/image" Target="../media/image95.png"/><Relationship Id="rId61" Type="http://schemas.openxmlformats.org/officeDocument/2006/relationships/image" Target="../media/image69.jpeg"/><Relationship Id="rId82" Type="http://schemas.openxmlformats.org/officeDocument/2006/relationships/image" Target="../media/image90.png"/><Relationship Id="rId19" Type="http://schemas.openxmlformats.org/officeDocument/2006/relationships/image" Target="../media/image27.png"/><Relationship Id="rId14" Type="http://schemas.openxmlformats.org/officeDocument/2006/relationships/image" Target="../media/image22.jpeg"/><Relationship Id="rId30" Type="http://schemas.openxmlformats.org/officeDocument/2006/relationships/image" Target="../media/image38.jpeg"/><Relationship Id="rId35" Type="http://schemas.openxmlformats.org/officeDocument/2006/relationships/image" Target="../media/image43.png"/><Relationship Id="rId56" Type="http://schemas.openxmlformats.org/officeDocument/2006/relationships/image" Target="../media/image64.png"/><Relationship Id="rId77" Type="http://schemas.openxmlformats.org/officeDocument/2006/relationships/image" Target="../media/image85.jpeg"/><Relationship Id="rId100" Type="http://schemas.openxmlformats.org/officeDocument/2006/relationships/image" Target="../media/image11.png"/><Relationship Id="rId8" Type="http://schemas.openxmlformats.org/officeDocument/2006/relationships/image" Target="../media/image16.png"/><Relationship Id="rId51" Type="http://schemas.openxmlformats.org/officeDocument/2006/relationships/image" Target="../media/image59.png"/><Relationship Id="rId72" Type="http://schemas.openxmlformats.org/officeDocument/2006/relationships/image" Target="../media/image80.png"/><Relationship Id="rId93" Type="http://schemas.openxmlformats.org/officeDocument/2006/relationships/image" Target="../media/image101.jpeg"/><Relationship Id="rId98" Type="http://schemas.openxmlformats.org/officeDocument/2006/relationships/image" Target="../media/image106.png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13.jpe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12" Type="http://schemas.openxmlformats.org/officeDocument/2006/relationships/image" Target="../media/image1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11.jpeg"/><Relationship Id="rId5" Type="http://schemas.openxmlformats.org/officeDocument/2006/relationships/image" Target="../media/image4.png"/><Relationship Id="rId15" Type="http://schemas.openxmlformats.org/officeDocument/2006/relationships/image" Target="../media/image115.jpeg"/><Relationship Id="rId10" Type="http://schemas.openxmlformats.org/officeDocument/2006/relationships/image" Target="../media/image110.jpeg"/><Relationship Id="rId4" Type="http://schemas.openxmlformats.org/officeDocument/2006/relationships/image" Target="../media/image2.png"/><Relationship Id="rId9" Type="http://schemas.openxmlformats.org/officeDocument/2006/relationships/image" Target="../media/image109.jpeg"/><Relationship Id="rId14" Type="http://schemas.openxmlformats.org/officeDocument/2006/relationships/image" Target="../media/image1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19.jpe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12" Type="http://schemas.openxmlformats.org/officeDocument/2006/relationships/image" Target="../media/image1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17.jpeg"/><Relationship Id="rId5" Type="http://schemas.openxmlformats.org/officeDocument/2006/relationships/image" Target="../media/image4.png"/><Relationship Id="rId10" Type="http://schemas.openxmlformats.org/officeDocument/2006/relationships/image" Target="../media/image116.jpeg"/><Relationship Id="rId4" Type="http://schemas.openxmlformats.org/officeDocument/2006/relationships/image" Target="../media/image2.png"/><Relationship Id="rId9" Type="http://schemas.openxmlformats.org/officeDocument/2006/relationships/image" Target="../media/image109.jpeg"/><Relationship Id="rId14" Type="http://schemas.openxmlformats.org/officeDocument/2006/relationships/image" Target="../media/image1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24.jpeg"/><Relationship Id="rId18" Type="http://schemas.openxmlformats.org/officeDocument/2006/relationships/image" Target="../media/image129.jpe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12" Type="http://schemas.openxmlformats.org/officeDocument/2006/relationships/image" Target="../media/image123.jpeg"/><Relationship Id="rId17" Type="http://schemas.openxmlformats.org/officeDocument/2006/relationships/image" Target="../media/image128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22.jpeg"/><Relationship Id="rId5" Type="http://schemas.openxmlformats.org/officeDocument/2006/relationships/image" Target="../media/image4.png"/><Relationship Id="rId15" Type="http://schemas.openxmlformats.org/officeDocument/2006/relationships/image" Target="../media/image126.jpeg"/><Relationship Id="rId10" Type="http://schemas.openxmlformats.org/officeDocument/2006/relationships/image" Target="../media/image121.jpeg"/><Relationship Id="rId19" Type="http://schemas.openxmlformats.org/officeDocument/2006/relationships/image" Target="../media/image130.jpeg"/><Relationship Id="rId4" Type="http://schemas.openxmlformats.org/officeDocument/2006/relationships/image" Target="../media/image2.png"/><Relationship Id="rId9" Type="http://schemas.openxmlformats.org/officeDocument/2006/relationships/image" Target="../media/image109.jpeg"/><Relationship Id="rId14" Type="http://schemas.openxmlformats.org/officeDocument/2006/relationships/image" Target="../media/image1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34.jpe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12" Type="http://schemas.openxmlformats.org/officeDocument/2006/relationships/image" Target="../media/image1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32.jpeg"/><Relationship Id="rId5" Type="http://schemas.openxmlformats.org/officeDocument/2006/relationships/image" Target="../media/image4.png"/><Relationship Id="rId15" Type="http://schemas.openxmlformats.org/officeDocument/2006/relationships/image" Target="../media/image136.jpeg"/><Relationship Id="rId10" Type="http://schemas.openxmlformats.org/officeDocument/2006/relationships/image" Target="../media/image131.jpeg"/><Relationship Id="rId4" Type="http://schemas.openxmlformats.org/officeDocument/2006/relationships/image" Target="../media/image2.png"/><Relationship Id="rId9" Type="http://schemas.openxmlformats.org/officeDocument/2006/relationships/image" Target="../media/image109.jpeg"/><Relationship Id="rId14" Type="http://schemas.openxmlformats.org/officeDocument/2006/relationships/image" Target="../media/image13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13" Type="http://schemas.openxmlformats.org/officeDocument/2006/relationships/image" Target="../media/image141.jpe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4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39.jpeg"/><Relationship Id="rId5" Type="http://schemas.openxmlformats.org/officeDocument/2006/relationships/image" Target="../media/image5.svg"/><Relationship Id="rId15" Type="http://schemas.openxmlformats.org/officeDocument/2006/relationships/image" Target="../media/image143.jpeg"/><Relationship Id="rId10" Type="http://schemas.openxmlformats.org/officeDocument/2006/relationships/image" Target="../media/image138.jpeg"/><Relationship Id="rId4" Type="http://schemas.openxmlformats.org/officeDocument/2006/relationships/image" Target="../media/image4.png"/><Relationship Id="rId9" Type="http://schemas.openxmlformats.org/officeDocument/2006/relationships/image" Target="../media/image137.jpeg"/><Relationship Id="rId14" Type="http://schemas.openxmlformats.org/officeDocument/2006/relationships/image" Target="../media/image14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jpeg"/><Relationship Id="rId13" Type="http://schemas.openxmlformats.org/officeDocument/2006/relationships/image" Target="../media/image148.jpe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12" Type="http://schemas.openxmlformats.org/officeDocument/2006/relationships/image" Target="../media/image14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46.jpeg"/><Relationship Id="rId5" Type="http://schemas.openxmlformats.org/officeDocument/2006/relationships/image" Target="../media/image5.svg"/><Relationship Id="rId10" Type="http://schemas.openxmlformats.org/officeDocument/2006/relationships/image" Target="../media/image145.jpeg"/><Relationship Id="rId4" Type="http://schemas.openxmlformats.org/officeDocument/2006/relationships/image" Target="../media/image4.png"/><Relationship Id="rId9" Type="http://schemas.openxmlformats.org/officeDocument/2006/relationships/image" Target="../media/image144.jpeg"/><Relationship Id="rId14" Type="http://schemas.openxmlformats.org/officeDocument/2006/relationships/image" Target="../media/image14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15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5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5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53.png"/><Relationship Id="rId5" Type="http://schemas.openxmlformats.org/officeDocument/2006/relationships/image" Target="../media/image5.svg"/><Relationship Id="rId10" Type="http://schemas.openxmlformats.org/officeDocument/2006/relationships/image" Target="../media/image152.svg"/><Relationship Id="rId4" Type="http://schemas.openxmlformats.org/officeDocument/2006/relationships/image" Target="../media/image4.png"/><Relationship Id="rId9" Type="http://schemas.openxmlformats.org/officeDocument/2006/relationships/image" Target="../media/image1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8592978-894F-B83D-FF65-60B4D8097EE9}"/>
              </a:ext>
            </a:extLst>
          </p:cNvPr>
          <p:cNvSpPr/>
          <p:nvPr/>
        </p:nvSpPr>
        <p:spPr>
          <a:xfrm>
            <a:off x="0" y="1203142"/>
            <a:ext cx="9144000" cy="3959352"/>
          </a:xfrm>
          <a:prstGeom prst="rect">
            <a:avLst/>
          </a:prstGeom>
          <a:solidFill>
            <a:srgbClr val="0012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22898" y="1621459"/>
            <a:ext cx="5358923" cy="45204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en-GB" sz="2750" noProof="0" dirty="0">
                <a:solidFill>
                  <a:srgbClr val="FFCC00"/>
                </a:solidFill>
              </a:rPr>
              <a:t>SESSION</a:t>
            </a:r>
            <a:r>
              <a:rPr lang="en-GB" sz="2750" spc="5" noProof="0" dirty="0">
                <a:solidFill>
                  <a:srgbClr val="FFCC00"/>
                </a:solidFill>
              </a:rPr>
              <a:t> </a:t>
            </a:r>
            <a:r>
              <a:rPr lang="en-GB" sz="2750" spc="-50" noProof="0" dirty="0">
                <a:solidFill>
                  <a:srgbClr val="FFCC00"/>
                </a:solidFill>
              </a:rPr>
              <a:t>3</a:t>
            </a:r>
            <a:endParaRPr lang="en-GB" sz="2750" noProof="0" dirty="0"/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xfrm>
            <a:off x="422899" y="2069768"/>
            <a:ext cx="6933704" cy="19210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en-GB" sz="1400" b="0" noProof="0" dirty="0">
                <a:latin typeface="Noto Sans"/>
                <a:cs typeface="Noto Sans"/>
              </a:rPr>
              <a:t>Unlocking Finance: An Integrated Approach to Accelerate the Flow of Funds for Energy Efficiency Investments </a:t>
            </a:r>
          </a:p>
          <a:p>
            <a:pPr marL="12700" marR="5080">
              <a:lnSpc>
                <a:spcPct val="100000"/>
              </a:lnSpc>
            </a:pPr>
            <a:endParaRPr lang="en-GB" b="0" noProof="0" dirty="0"/>
          </a:p>
          <a:p>
            <a:pPr marL="12700" marR="5080"/>
            <a:r>
              <a:rPr lang="en-GB" noProof="0" dirty="0"/>
              <a:t>Project Driven Facilitation &amp; Stakeholder Engagement</a:t>
            </a:r>
            <a:endParaRPr lang="en-GB" spc="-10" noProof="0" dirty="0"/>
          </a:p>
          <a:p>
            <a:pPr marL="12700" marR="5080">
              <a:lnSpc>
                <a:spcPct val="100000"/>
              </a:lnSpc>
            </a:pPr>
            <a:endParaRPr lang="en-GB" b="0" noProof="0" dirty="0">
              <a:latin typeface="Noto Sans"/>
              <a:cs typeface="Noto Sans"/>
            </a:endParaRPr>
          </a:p>
          <a:p>
            <a:pPr marL="12700" marR="5080">
              <a:lnSpc>
                <a:spcPct val="100000"/>
              </a:lnSpc>
            </a:pPr>
            <a:endParaRPr lang="en-GB" sz="1600" b="0" noProof="0" dirty="0"/>
          </a:p>
          <a:p>
            <a:pPr marL="12700" marR="5080">
              <a:lnSpc>
                <a:spcPct val="100000"/>
              </a:lnSpc>
            </a:pPr>
            <a:r>
              <a:rPr lang="en-GB" sz="1600" noProof="0" dirty="0"/>
              <a:t>Rashindu Mendis</a:t>
            </a: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61929" y="3708001"/>
            <a:ext cx="5982070" cy="1439994"/>
          </a:xfrm>
          <a:prstGeom prst="rect">
            <a:avLst/>
          </a:prstGeom>
        </p:spPr>
      </p:pic>
      <p:grpSp>
        <p:nvGrpSpPr>
          <p:cNvPr id="26" name="object 4">
            <a:extLst>
              <a:ext uri="{FF2B5EF4-FFF2-40B4-BE49-F238E27FC236}">
                <a16:creationId xmlns:a16="http://schemas.microsoft.com/office/drawing/2014/main" id="{FBF683BC-C68B-84A7-B90D-122AFCD177E8}"/>
              </a:ext>
            </a:extLst>
          </p:cNvPr>
          <p:cNvGrpSpPr/>
          <p:nvPr/>
        </p:nvGrpSpPr>
        <p:grpSpPr>
          <a:xfrm>
            <a:off x="435597" y="426241"/>
            <a:ext cx="936625" cy="504825"/>
            <a:chOff x="435597" y="426241"/>
            <a:chExt cx="936625" cy="504825"/>
          </a:xfrm>
        </p:grpSpPr>
        <p:sp>
          <p:nvSpPr>
            <p:cNvPr id="27" name="object 5">
              <a:extLst>
                <a:ext uri="{FF2B5EF4-FFF2-40B4-BE49-F238E27FC236}">
                  <a16:creationId xmlns:a16="http://schemas.microsoft.com/office/drawing/2014/main" id="{E782CE7E-EB8E-7CD6-B7F1-5EAC593A341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28" name="object 6">
              <a:extLst>
                <a:ext uri="{FF2B5EF4-FFF2-40B4-BE49-F238E27FC236}">
                  <a16:creationId xmlns:a16="http://schemas.microsoft.com/office/drawing/2014/main" id="{E9384FE8-C2F4-4737-0DC3-68C6307C948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30" name="object 8">
            <a:extLst>
              <a:ext uri="{FF2B5EF4-FFF2-40B4-BE49-F238E27FC236}">
                <a16:creationId xmlns:a16="http://schemas.microsoft.com/office/drawing/2014/main" id="{07BE69B8-F3E7-835D-A302-3685BF371F4A}"/>
              </a:ext>
            </a:extLst>
          </p:cNvPr>
          <p:cNvSpPr txBox="1"/>
          <p:nvPr/>
        </p:nvSpPr>
        <p:spPr>
          <a:xfrm>
            <a:off x="6785735" y="418353"/>
            <a:ext cx="58356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550" spc="-10" noProof="0" dirty="0">
                <a:latin typeface="Noto Sans"/>
                <a:cs typeface="Noto Sans"/>
              </a:rPr>
              <a:t>Implemented</a:t>
            </a:r>
            <a:r>
              <a:rPr lang="en-GB" sz="550" spc="70" noProof="0" dirty="0">
                <a:latin typeface="Noto Sans"/>
                <a:cs typeface="Noto Sans"/>
              </a:rPr>
              <a:t> </a:t>
            </a:r>
            <a:r>
              <a:rPr lang="en-GB" sz="550" spc="-25" noProof="0" dirty="0">
                <a:latin typeface="Noto Sans"/>
                <a:cs typeface="Noto Sans"/>
              </a:rPr>
              <a:t>by:</a:t>
            </a:r>
            <a:endParaRPr lang="en-GB" sz="550" noProof="0" dirty="0">
              <a:latin typeface="Noto Sans"/>
              <a:cs typeface="Noto San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506F31DC-17A4-4985-9D8F-A524CE3C67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167" y="4220429"/>
            <a:ext cx="1966833" cy="640496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96CDC80A-0F13-CC80-A1C6-53D450DC67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05600" y="496186"/>
            <a:ext cx="2086616" cy="533077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2ABD006-41C5-76EF-849F-F513A5B9244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297" y="527573"/>
            <a:ext cx="543277" cy="550754"/>
          </a:xfrm>
          <a:prstGeom prst="rect">
            <a:avLst/>
          </a:prstGeom>
        </p:spPr>
      </p:pic>
      <p:pic>
        <p:nvPicPr>
          <p:cNvPr id="4" name="Picture 3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D69E55A6-3072-8ECF-9E48-AE5F168654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901" y="426241"/>
            <a:ext cx="450696" cy="6109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BRIDGE THAT DOES NOT CONNECT">
            <a:extLst>
              <a:ext uri="{FF2B5EF4-FFF2-40B4-BE49-F238E27FC236}">
                <a16:creationId xmlns:a16="http://schemas.microsoft.com/office/drawing/2014/main" id="{12CCB2B0-6154-6A83-1ACF-774CEB20B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2171" y="1727890"/>
            <a:ext cx="3475571" cy="2316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6397" y="840722"/>
            <a:ext cx="8217823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lang="en-GB" sz="2000" spc="-10" noProof="0" dirty="0"/>
              <a:t>Challenges in Unlocking and Mobilizing Private Financing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4470" y="1720856"/>
            <a:ext cx="4989728" cy="2369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1. Lack of technical capacity to identify and quantify energy saving opportunities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n-GB" noProof="0" dirty="0">
              <a:solidFill>
                <a:srgbClr val="0C4040"/>
              </a:solidFill>
              <a:latin typeface="Noto Sans"/>
              <a:cs typeface="Noto Sans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2. Lack of awareness on the demand side (industrial sector companies) about the economic and environmental benefits of industrial decarbonization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n-GB" noProof="0" dirty="0">
              <a:solidFill>
                <a:srgbClr val="0C4040"/>
              </a:solidFill>
              <a:latin typeface="Noto Sans"/>
              <a:cs typeface="Noto Sans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3. Lack of capacities of financial institutions when it comes to structuring financial products as well as understanding and assessing project risks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n-GB" sz="900" noProof="0" dirty="0">
              <a:latin typeface="Noto Sans"/>
              <a:cs typeface="Noto Sans"/>
            </a:endParaRPr>
          </a:p>
        </p:txBody>
      </p:sp>
      <p:pic>
        <p:nvPicPr>
          <p:cNvPr id="16" name="object 9">
            <a:extLst>
              <a:ext uri="{FF2B5EF4-FFF2-40B4-BE49-F238E27FC236}">
                <a16:creationId xmlns:a16="http://schemas.microsoft.com/office/drawing/2014/main" id="{32F3945D-BF75-4441-D278-520A6CCDFA7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6397" y="229910"/>
            <a:ext cx="632164" cy="340349"/>
          </a:xfrm>
          <a:prstGeom prst="rect">
            <a:avLst/>
          </a:prstGeom>
        </p:spPr>
      </p:pic>
      <p:sp>
        <p:nvSpPr>
          <p:cNvPr id="17" name="object 17">
            <a:extLst>
              <a:ext uri="{FF2B5EF4-FFF2-40B4-BE49-F238E27FC236}">
                <a16:creationId xmlns:a16="http://schemas.microsoft.com/office/drawing/2014/main" id="{66E9216F-FEEB-2AD8-6196-2271DFD0A518}"/>
              </a:ext>
            </a:extLst>
          </p:cNvPr>
          <p:cNvSpPr txBox="1"/>
          <p:nvPr/>
        </p:nvSpPr>
        <p:spPr>
          <a:xfrm>
            <a:off x="419300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FFDC8F82-A348-2BB2-4619-00CD11FEFF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1284EA5-4DB5-D209-9235-6F6D0B777E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1904" y="4584029"/>
            <a:ext cx="1473314" cy="37639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15574" y="3799623"/>
            <a:ext cx="5578849" cy="1350227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9B61A60-A5DE-0046-CC81-FBB6CEB42BA7}"/>
              </a:ext>
            </a:extLst>
          </p:cNvPr>
          <p:cNvSpPr/>
          <p:nvPr/>
        </p:nvSpPr>
        <p:spPr>
          <a:xfrm>
            <a:off x="341904" y="1622475"/>
            <a:ext cx="5193733" cy="1470273"/>
          </a:xfrm>
          <a:prstGeom prst="roundRect">
            <a:avLst>
              <a:gd name="adj" fmla="val 6769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94AEF0B-61E8-FCB4-5854-2D78FD4035CD}"/>
              </a:ext>
            </a:extLst>
          </p:cNvPr>
          <p:cNvSpPr/>
          <p:nvPr/>
        </p:nvSpPr>
        <p:spPr>
          <a:xfrm>
            <a:off x="354910" y="3167465"/>
            <a:ext cx="5193733" cy="923271"/>
          </a:xfrm>
          <a:prstGeom prst="roundRect">
            <a:avLst>
              <a:gd name="adj" fmla="val 6769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7" name="object 6">
            <a:extLst>
              <a:ext uri="{FF2B5EF4-FFF2-40B4-BE49-F238E27FC236}">
                <a16:creationId xmlns:a16="http://schemas.microsoft.com/office/drawing/2014/main" id="{AB96F42C-0375-9906-349C-F84C5AACC92A}"/>
              </a:ext>
            </a:extLst>
          </p:cNvPr>
          <p:cNvSpPr txBox="1"/>
          <p:nvPr/>
        </p:nvSpPr>
        <p:spPr>
          <a:xfrm>
            <a:off x="5771325" y="1811919"/>
            <a:ext cx="3323098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lang="en-GB" b="1" noProof="0" dirty="0">
                <a:solidFill>
                  <a:srgbClr val="0C4040"/>
                </a:solidFill>
                <a:latin typeface="Noto Sans"/>
                <a:cs typeface="Noto Sans"/>
              </a:rPr>
              <a:t>1.Capacity building - for industries</a:t>
            </a:r>
          </a:p>
          <a:p>
            <a:pPr marL="12700" marR="5080">
              <a:lnSpc>
                <a:spcPct val="150000"/>
              </a:lnSpc>
            </a:pPr>
            <a:r>
              <a:rPr lang="en-GB" b="1" noProof="0" dirty="0">
                <a:solidFill>
                  <a:srgbClr val="0C4040"/>
                </a:solidFill>
                <a:latin typeface="Noto Sans"/>
                <a:cs typeface="Noto Sans"/>
              </a:rPr>
              <a:t>2.Technical support</a:t>
            </a:r>
          </a:p>
          <a:p>
            <a:pPr marL="12700" marR="5080">
              <a:lnSpc>
                <a:spcPct val="150000"/>
              </a:lnSpc>
            </a:pPr>
            <a:r>
              <a:rPr lang="en-GB" b="1" noProof="0" dirty="0">
                <a:solidFill>
                  <a:srgbClr val="0C4040"/>
                </a:solidFill>
                <a:latin typeface="Noto Sans"/>
                <a:cs typeface="Noto Sans"/>
              </a:rPr>
              <a:t>3.Pilot projects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GB" sz="900" b="1" noProof="0" dirty="0">
              <a:latin typeface="Noto Sans"/>
              <a:cs typeface="Noto San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37527AB-9EE4-31F3-7BF9-289BA54773C6}"/>
              </a:ext>
            </a:extLst>
          </p:cNvPr>
          <p:cNvSpPr txBox="1"/>
          <p:nvPr/>
        </p:nvSpPr>
        <p:spPr>
          <a:xfrm>
            <a:off x="5714791" y="1446017"/>
            <a:ext cx="15316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spc="-10" noProof="0" dirty="0">
                <a:solidFill>
                  <a:srgbClr val="00125C"/>
                </a:solidFill>
                <a:latin typeface="Noto Sans Black"/>
                <a:cs typeface="Noto Sans Black"/>
              </a:rPr>
              <a:t>Solutions</a:t>
            </a:r>
          </a:p>
        </p:txBody>
      </p:sp>
      <p:sp>
        <p:nvSpPr>
          <p:cNvPr id="30" name="object 6">
            <a:extLst>
              <a:ext uri="{FF2B5EF4-FFF2-40B4-BE49-F238E27FC236}">
                <a16:creationId xmlns:a16="http://schemas.microsoft.com/office/drawing/2014/main" id="{BC5A30AC-93E3-139E-68B6-0D2FD2E887FB}"/>
              </a:ext>
            </a:extLst>
          </p:cNvPr>
          <p:cNvSpPr txBox="1"/>
          <p:nvPr/>
        </p:nvSpPr>
        <p:spPr>
          <a:xfrm>
            <a:off x="5771325" y="3223677"/>
            <a:ext cx="2892896" cy="6247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12700" marR="5080">
              <a:lnSpc>
                <a:spcPct val="150000"/>
              </a:lnSpc>
              <a:defRPr b="1">
                <a:solidFill>
                  <a:srgbClr val="0C4040"/>
                </a:solidFill>
                <a:latin typeface="Noto Sans"/>
                <a:cs typeface="Noto Sans"/>
              </a:defRPr>
            </a:lvl1pPr>
          </a:lstStyle>
          <a:p>
            <a:r>
              <a:rPr lang="en-GB" noProof="0" dirty="0"/>
              <a:t>1. Capacity building - for banks</a:t>
            </a:r>
          </a:p>
          <a:p>
            <a:r>
              <a:rPr lang="en-GB" noProof="0" dirty="0"/>
              <a:t>2. Pilot projects</a:t>
            </a:r>
          </a:p>
        </p:txBody>
      </p:sp>
      <p:pic>
        <p:nvPicPr>
          <p:cNvPr id="31" name="Picture 30" descr="A close-up of a sign&#10;&#10;AI-generated content may be incorrect.">
            <a:extLst>
              <a:ext uri="{FF2B5EF4-FFF2-40B4-BE49-F238E27FC236}">
                <a16:creationId xmlns:a16="http://schemas.microsoft.com/office/drawing/2014/main" id="{B253A115-5078-EEC4-051C-C9B6417E575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9883" y="4429510"/>
            <a:ext cx="1904989" cy="5255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A74A34-25B9-3E27-03CA-723B04851076}"/>
              </a:ext>
            </a:extLst>
          </p:cNvPr>
          <p:cNvSpPr txBox="1"/>
          <p:nvPr/>
        </p:nvSpPr>
        <p:spPr>
          <a:xfrm>
            <a:off x="6440355" y="4919018"/>
            <a:ext cx="270364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noProof="0" dirty="0">
                <a:solidFill>
                  <a:schemeClr val="tx1"/>
                </a:solidFill>
                <a:latin typeface="+mj-lt"/>
              </a:rPr>
              <a:t>Image: </a:t>
            </a:r>
            <a:r>
              <a:rPr lang="en-GB" sz="900" b="0" i="0" cap="all" noProof="0" dirty="0">
                <a:solidFill>
                  <a:srgbClr val="000000"/>
                </a:solidFill>
                <a:effectLst/>
                <a:latin typeface="+mj-lt"/>
              </a:rPr>
              <a:t>Michel Tcherevkoff/Getty Image</a:t>
            </a:r>
            <a:endParaRPr lang="en-GB" sz="900" noProof="0" dirty="0">
              <a:latin typeface="+mj-lt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D27E4F6-D3DB-0F0B-84D1-BA531DE6A429}"/>
              </a:ext>
            </a:extLst>
          </p:cNvPr>
          <p:cNvCxnSpPr>
            <a:cxnSpLocks/>
          </p:cNvCxnSpPr>
          <p:nvPr/>
        </p:nvCxnSpPr>
        <p:spPr>
          <a:xfrm flipV="1">
            <a:off x="5637989" y="1524000"/>
            <a:ext cx="0" cy="26606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278565E1-84AD-D628-AE99-0D0E5E6EC41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3" grpId="0" animBg="1"/>
      <p:bldP spid="26" grpId="0" animBg="1"/>
      <p:bldP spid="27" grpId="0"/>
      <p:bldP spid="29" grpId="0"/>
      <p:bldP spid="30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6397" y="762811"/>
            <a:ext cx="8258809" cy="333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lang="en-GB" sz="2000" spc="-10" noProof="0" dirty="0"/>
              <a:t>Training Programmes for Industries - Energy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1255" y="1207634"/>
            <a:ext cx="8258809" cy="32649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GB" sz="1200" b="1" noProof="0" dirty="0">
                <a:solidFill>
                  <a:srgbClr val="0C4040"/>
                </a:solidFill>
                <a:latin typeface="Noto Sans"/>
                <a:cs typeface="Noto Sans"/>
              </a:rPr>
              <a:t>ISO50001 compliant Energy Management Systems (EnMS)</a:t>
            </a:r>
          </a:p>
          <a:p>
            <a:pPr marL="184150" marR="5080" lvl="7" indent="-17145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Launched in October 2022. Completed 2 successful batches. 3rd batch is ongoing</a:t>
            </a:r>
          </a:p>
          <a:p>
            <a:pPr marL="184150" marR="5080" lvl="6" indent="-17145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Over 190 local experts have been trained so far</a:t>
            </a:r>
          </a:p>
          <a:p>
            <a:pPr marL="184150" marR="5080" lvl="6" indent="-17145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Over 65 factories have benefited from the programme</a:t>
            </a:r>
          </a:p>
          <a:p>
            <a:pPr marL="184150" marR="5080" lvl="6" indent="-171450" algn="just"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8 factories are ISO 50001 certified. Few more are in the pipeline. </a:t>
            </a:r>
          </a:p>
          <a:p>
            <a:pPr marL="12700" marR="5080" lvl="6" algn="just">
              <a:spcBef>
                <a:spcPts val="100"/>
              </a:spcBef>
            </a:pPr>
            <a:endParaRPr lang="en-GB" sz="600" noProof="0" dirty="0">
              <a:solidFill>
                <a:srgbClr val="0C4040"/>
              </a:solidFill>
              <a:latin typeface="Noto Sans"/>
              <a:cs typeface="Noto Sans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GB" sz="1200" b="1" noProof="0" dirty="0">
                <a:solidFill>
                  <a:srgbClr val="0C4040"/>
                </a:solidFill>
                <a:latin typeface="Noto Sans"/>
                <a:cs typeface="Noto Sans"/>
              </a:rPr>
              <a:t>Energy Systems Optimization (ESO)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Steam systems - 1st batch was delivered in 2024, 2nd batch is ongoing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Motor systems - 1st batch was delivered in 2024, 2nd batch is ongoing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Pump systems - ongoing (Expert level training in July 2024)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Compressed-air systems - Scheduled for August 2025 (Applications are now open)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Chiller and refrigeration systems - Scheduled for 2026</a:t>
            </a: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endParaRPr lang="en-GB" sz="600" noProof="0" dirty="0">
              <a:solidFill>
                <a:srgbClr val="0C4040"/>
              </a:solidFill>
              <a:latin typeface="Noto Sans"/>
              <a:cs typeface="Noto Sans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GB" sz="1200" b="1" noProof="0" dirty="0">
                <a:solidFill>
                  <a:srgbClr val="0C4040"/>
                </a:solidFill>
                <a:latin typeface="Noto Sans"/>
                <a:cs typeface="Noto Sans"/>
              </a:rPr>
              <a:t>Renewable Energy System Design (RE)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Solar PV - Scheduled for August 2025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Biogas - Scheduled for 2026</a:t>
            </a:r>
          </a:p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Solar PV Train-the-trainer programme was delivered to the Instructors of the VTA</a:t>
            </a:r>
            <a:endParaRPr lang="en-GB" sz="1000" noProof="0" dirty="0">
              <a:solidFill>
                <a:srgbClr val="0C4040"/>
              </a:solidFill>
              <a:latin typeface="Noto Sans"/>
              <a:cs typeface="Noto Sans"/>
            </a:endParaRPr>
          </a:p>
        </p:txBody>
      </p:sp>
      <p:pic>
        <p:nvPicPr>
          <p:cNvPr id="11" name="object 9">
            <a:extLst>
              <a:ext uri="{FF2B5EF4-FFF2-40B4-BE49-F238E27FC236}">
                <a16:creationId xmlns:a16="http://schemas.microsoft.com/office/drawing/2014/main" id="{FEFED0A6-2E6C-B16A-1880-7C2BE26C0AA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6397" y="229910"/>
            <a:ext cx="632164" cy="340349"/>
          </a:xfrm>
          <a:prstGeom prst="rect">
            <a:avLst/>
          </a:prstGeom>
        </p:spPr>
      </p:pic>
      <p:pic>
        <p:nvPicPr>
          <p:cNvPr id="14" name="Imagen 17">
            <a:extLst>
              <a:ext uri="{FF2B5EF4-FFF2-40B4-BE49-F238E27FC236}">
                <a16:creationId xmlns:a16="http://schemas.microsoft.com/office/drawing/2014/main" id="{F67B6CC0-A69A-5026-9B9E-B27485E58C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sp>
        <p:nvSpPr>
          <p:cNvPr id="15" name="object 17">
            <a:extLst>
              <a:ext uri="{FF2B5EF4-FFF2-40B4-BE49-F238E27FC236}">
                <a16:creationId xmlns:a16="http://schemas.microsoft.com/office/drawing/2014/main" id="{415AA1D1-B029-B67E-AD84-7A6EB3CCF4A7}"/>
              </a:ext>
            </a:extLst>
          </p:cNvPr>
          <p:cNvSpPr txBox="1"/>
          <p:nvPr/>
        </p:nvSpPr>
        <p:spPr>
          <a:xfrm>
            <a:off x="419300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18" name="Gráfico 19">
            <a:extLst>
              <a:ext uri="{FF2B5EF4-FFF2-40B4-BE49-F238E27FC236}">
                <a16:creationId xmlns:a16="http://schemas.microsoft.com/office/drawing/2014/main" id="{1375E629-38F5-A25E-26F6-7BE522E077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1904" y="4584029"/>
            <a:ext cx="1473314" cy="376394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25" name="Picture 24" descr="A close-up of a sign&#10;&#10;AI-generated content may be incorrect.">
            <a:extLst>
              <a:ext uri="{FF2B5EF4-FFF2-40B4-BE49-F238E27FC236}">
                <a16:creationId xmlns:a16="http://schemas.microsoft.com/office/drawing/2014/main" id="{8022A715-D9FF-1E9C-B839-BC454B01F77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335" y="4617878"/>
            <a:ext cx="1653127" cy="456035"/>
          </a:xfrm>
          <a:prstGeom prst="rect">
            <a:avLst/>
          </a:prstGeom>
        </p:spPr>
      </p:pic>
      <p:pic>
        <p:nvPicPr>
          <p:cNvPr id="5" name="Picture 4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C007ADB3-45C3-69D7-7073-18A497DB34F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559268" y="285862"/>
            <a:ext cx="3516824" cy="333425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80"/>
              </a:spcBef>
            </a:pPr>
            <a:r>
              <a:rPr lang="en-GB" sz="2000" spc="-10" noProof="0" dirty="0"/>
              <a:t>Participant Industries</a:t>
            </a:r>
          </a:p>
        </p:txBody>
      </p:sp>
      <p:pic>
        <p:nvPicPr>
          <p:cNvPr id="18" name="object 9">
            <a:extLst>
              <a:ext uri="{FF2B5EF4-FFF2-40B4-BE49-F238E27FC236}">
                <a16:creationId xmlns:a16="http://schemas.microsoft.com/office/drawing/2014/main" id="{444FBD05-C070-E1FB-87EA-2037A9B3EE4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8942" y="229910"/>
            <a:ext cx="632164" cy="340349"/>
          </a:xfrm>
          <a:prstGeom prst="rect">
            <a:avLst/>
          </a:prstGeom>
        </p:spPr>
      </p:pic>
      <p:sp>
        <p:nvSpPr>
          <p:cNvPr id="19" name="object 17">
            <a:extLst>
              <a:ext uri="{FF2B5EF4-FFF2-40B4-BE49-F238E27FC236}">
                <a16:creationId xmlns:a16="http://schemas.microsoft.com/office/drawing/2014/main" id="{2EC4CE9B-BC1E-E2CA-347F-0D194C3BC5E0}"/>
              </a:ext>
            </a:extLst>
          </p:cNvPr>
          <p:cNvSpPr txBox="1"/>
          <p:nvPr/>
        </p:nvSpPr>
        <p:spPr>
          <a:xfrm>
            <a:off x="396815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FB97652-0D3E-CB2E-1C38-4DF04E2C67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402FA428-6084-303F-6E75-F4EBCE1A49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6934" y="4584029"/>
            <a:ext cx="1473314" cy="376394"/>
          </a:xfrm>
          <a:prstGeom prst="rect">
            <a:avLst/>
          </a:prstGeom>
        </p:spPr>
      </p:pic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EDC110F2-B9B3-4775-6D77-695576223995}"/>
              </a:ext>
            </a:extLst>
          </p:cNvPr>
          <p:cNvSpPr txBox="1">
            <a:spLocks/>
          </p:cNvSpPr>
          <p:nvPr/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n-GB" noProof="0" smtClean="0"/>
              <a:pPr algn="r"/>
              <a:t>4</a:t>
            </a:fld>
            <a:endParaRPr lang="en-GB" noProof="0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8BEF48C-5E84-CBD3-BDC9-0157A7DC9D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4434" y="1584565"/>
            <a:ext cx="385526" cy="347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undefined">
            <a:extLst>
              <a:ext uri="{FF2B5EF4-FFF2-40B4-BE49-F238E27FC236}">
                <a16:creationId xmlns:a16="http://schemas.microsoft.com/office/drawing/2014/main" id="{C83E8732-68A7-DE0C-7FAA-327922E0B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4903" y="821549"/>
            <a:ext cx="480644" cy="18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3F7C8A69-8812-E656-AE1B-8EBE83476C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546" b="23064"/>
          <a:stretch/>
        </p:blipFill>
        <p:spPr bwMode="auto">
          <a:xfrm>
            <a:off x="5954074" y="2010698"/>
            <a:ext cx="642963" cy="40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32270E-8741-2AA0-7CE1-971FA70D7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1544" y="1805751"/>
            <a:ext cx="797042" cy="23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No photo description available.">
            <a:extLst>
              <a:ext uri="{FF2B5EF4-FFF2-40B4-BE49-F238E27FC236}">
                <a16:creationId xmlns:a16="http://schemas.microsoft.com/office/drawing/2014/main" id="{4B45E32C-5104-40CD-B584-5C716F0387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47088" y="2856025"/>
            <a:ext cx="475483" cy="278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No photo description available.">
            <a:extLst>
              <a:ext uri="{FF2B5EF4-FFF2-40B4-BE49-F238E27FC236}">
                <a16:creationId xmlns:a16="http://schemas.microsoft.com/office/drawing/2014/main" id="{3C609BCD-338A-0E89-5905-B4183F29AA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25150" y="2154074"/>
            <a:ext cx="507318" cy="32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5031083B-BD3D-E6B0-C366-67A50D484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62895" y="2699664"/>
            <a:ext cx="596637" cy="18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No photo description available.">
            <a:extLst>
              <a:ext uri="{FF2B5EF4-FFF2-40B4-BE49-F238E27FC236}">
                <a16:creationId xmlns:a16="http://schemas.microsoft.com/office/drawing/2014/main" id="{78850B25-7796-A40A-83C9-2B4BFFA7D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9028" y="2466138"/>
            <a:ext cx="512317" cy="51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>
            <a:extLst>
              <a:ext uri="{FF2B5EF4-FFF2-40B4-BE49-F238E27FC236}">
                <a16:creationId xmlns:a16="http://schemas.microsoft.com/office/drawing/2014/main" id="{42538393-8110-7763-BC96-27385B3E73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83084" y="2930144"/>
            <a:ext cx="572328" cy="28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0">
            <a:extLst>
              <a:ext uri="{FF2B5EF4-FFF2-40B4-BE49-F238E27FC236}">
                <a16:creationId xmlns:a16="http://schemas.microsoft.com/office/drawing/2014/main" id="{DA966C3F-7BF1-7D0E-D5E2-E24D0A947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01" y="4046921"/>
            <a:ext cx="481415" cy="28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2" descr="Silvermill Group">
            <a:extLst>
              <a:ext uri="{FF2B5EF4-FFF2-40B4-BE49-F238E27FC236}">
                <a16:creationId xmlns:a16="http://schemas.microsoft.com/office/drawing/2014/main" id="{F7C00B5E-281C-7FCF-49CD-40F50EBEA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7262" y="1164582"/>
            <a:ext cx="405399" cy="30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4" descr="North Sails - Wikipedia">
            <a:extLst>
              <a:ext uri="{FF2B5EF4-FFF2-40B4-BE49-F238E27FC236}">
                <a16:creationId xmlns:a16="http://schemas.microsoft.com/office/drawing/2014/main" id="{7DE881F2-C9A3-0913-5F48-3733068A9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54360" y="3939278"/>
            <a:ext cx="398120" cy="39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6" descr="Ceylon Grain Elevators - Wikipedia">
            <a:extLst>
              <a:ext uri="{FF2B5EF4-FFF2-40B4-BE49-F238E27FC236}">
                <a16:creationId xmlns:a16="http://schemas.microsoft.com/office/drawing/2014/main" id="{7DA7E341-B804-D22C-4DD0-1CE68AAA0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0260" y="3283924"/>
            <a:ext cx="415152" cy="38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8" descr="Industrial Tire Manufacturers | Specialty Tires | GRI Tires">
            <a:extLst>
              <a:ext uri="{FF2B5EF4-FFF2-40B4-BE49-F238E27FC236}">
                <a16:creationId xmlns:a16="http://schemas.microsoft.com/office/drawing/2014/main" id="{EE1D370E-5794-F58A-83B3-CD139EDF3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130" y="3401547"/>
            <a:ext cx="421271" cy="270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0" descr="Basilur Tea">
            <a:extLst>
              <a:ext uri="{FF2B5EF4-FFF2-40B4-BE49-F238E27FC236}">
                <a16:creationId xmlns:a16="http://schemas.microsoft.com/office/drawing/2014/main" id="{D6320E90-58FD-9E65-ADFF-00D27C7096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14460" y="1638086"/>
            <a:ext cx="539996" cy="442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2" descr="Chicken Suppliers in Sri Lanka - Crysbro Fresh Chicken">
            <a:extLst>
              <a:ext uri="{FF2B5EF4-FFF2-40B4-BE49-F238E27FC236}">
                <a16:creationId xmlns:a16="http://schemas.microsoft.com/office/drawing/2014/main" id="{C0F2C9B4-B1B5-F76B-DF92-68735D0EA5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5815" y="2636029"/>
            <a:ext cx="903290" cy="19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6" descr="Crystal Martin Sri Lanka">
            <a:extLst>
              <a:ext uri="{FF2B5EF4-FFF2-40B4-BE49-F238E27FC236}">
                <a16:creationId xmlns:a16="http://schemas.microsoft.com/office/drawing/2014/main" id="{8ADC24F5-A8E9-7718-78DE-23B64A548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31723" y="2320001"/>
            <a:ext cx="400366" cy="29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8" descr="Econutrena - Jaindi Exports">
            <a:extLst>
              <a:ext uri="{FF2B5EF4-FFF2-40B4-BE49-F238E27FC236}">
                <a16:creationId xmlns:a16="http://schemas.microsoft.com/office/drawing/2014/main" id="{A7DDCC8A-3471-F60A-54EC-4B9C03DBFB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34458" y="2193587"/>
            <a:ext cx="892324" cy="17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0" descr="No photo description available.">
            <a:extLst>
              <a:ext uri="{FF2B5EF4-FFF2-40B4-BE49-F238E27FC236}">
                <a16:creationId xmlns:a16="http://schemas.microsoft.com/office/drawing/2014/main" id="{2BCEBF70-85B6-C265-6546-DB7E49233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15058" y="4075164"/>
            <a:ext cx="1171295" cy="25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2" descr="Management - Edinborough Leading Sri Lankan Food Manufactures Distributors  and Marketers">
            <a:extLst>
              <a:ext uri="{FF2B5EF4-FFF2-40B4-BE49-F238E27FC236}">
                <a16:creationId xmlns:a16="http://schemas.microsoft.com/office/drawing/2014/main" id="{9B846788-F1CA-B2F5-9D25-D983FF0193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15956" y="2743542"/>
            <a:ext cx="686881" cy="416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4">
            <a:extLst>
              <a:ext uri="{FF2B5EF4-FFF2-40B4-BE49-F238E27FC236}">
                <a16:creationId xmlns:a16="http://schemas.microsoft.com/office/drawing/2014/main" id="{89F93B30-B2FA-4514-B11B-14F5CACEED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059493" y="4027755"/>
            <a:ext cx="512439" cy="30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6" descr="Contact Us - Wichy Plantation Company (Pvt) Ltd">
            <a:extLst>
              <a:ext uri="{FF2B5EF4-FFF2-40B4-BE49-F238E27FC236}">
                <a16:creationId xmlns:a16="http://schemas.microsoft.com/office/drawing/2014/main" id="{7EB851C9-E3F6-70C0-C516-3E489EC76F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24" t="12316" r="10365" b="10698"/>
          <a:stretch/>
        </p:blipFill>
        <p:spPr bwMode="auto">
          <a:xfrm>
            <a:off x="3548260" y="2764266"/>
            <a:ext cx="417562" cy="39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8" descr="Maxim Impressions Lanka">
            <a:extLst>
              <a:ext uri="{FF2B5EF4-FFF2-40B4-BE49-F238E27FC236}">
                <a16:creationId xmlns:a16="http://schemas.microsoft.com/office/drawing/2014/main" id="{554B67F3-C2B9-2A56-FCC6-2D659A18BC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11" t="26865" r="13300" b="24411"/>
          <a:stretch/>
        </p:blipFill>
        <p:spPr bwMode="auto">
          <a:xfrm>
            <a:off x="1700542" y="3667261"/>
            <a:ext cx="635791" cy="23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0" descr="No photo description available.">
            <a:extLst>
              <a:ext uri="{FF2B5EF4-FFF2-40B4-BE49-F238E27FC236}">
                <a16:creationId xmlns:a16="http://schemas.microsoft.com/office/drawing/2014/main" id="{23475B1C-2E98-EDC0-3997-DE24D0986E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61355" y="3385795"/>
            <a:ext cx="528403" cy="21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2">
            <a:extLst>
              <a:ext uri="{FF2B5EF4-FFF2-40B4-BE49-F238E27FC236}">
                <a16:creationId xmlns:a16="http://schemas.microsoft.com/office/drawing/2014/main" id="{28987A3E-BF6C-6330-B3B4-9A19EA1A7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893" y="2002788"/>
            <a:ext cx="635790" cy="35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4" descr="Anton | Products | St. Anthony's Industries Group | About Us">
            <a:extLst>
              <a:ext uri="{FF2B5EF4-FFF2-40B4-BE49-F238E27FC236}">
                <a16:creationId xmlns:a16="http://schemas.microsoft.com/office/drawing/2014/main" id="{7A3E0ABD-36D4-3330-B203-E2ED2A7369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50" t="9494" r="6095"/>
          <a:stretch/>
        </p:blipFill>
        <p:spPr bwMode="auto">
          <a:xfrm>
            <a:off x="2833683" y="1767055"/>
            <a:ext cx="652578" cy="27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AEC1815-6BE0-767F-D5DD-2C12524B9EF7}"/>
              </a:ext>
            </a:extLst>
          </p:cNvPr>
          <p:cNvPicPr>
            <a:picLocks noChangeAspect="1"/>
          </p:cNvPicPr>
          <p:nvPr/>
        </p:nvPicPr>
        <p:blipFill>
          <a:blip r:embed="rId33" cstate="hq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2979" y="3939278"/>
            <a:ext cx="468128" cy="387374"/>
          </a:xfrm>
          <a:prstGeom prst="rect">
            <a:avLst/>
          </a:prstGeom>
        </p:spPr>
      </p:pic>
      <p:pic>
        <p:nvPicPr>
          <p:cNvPr id="44" name="Picture 62" descr="Case Study | Hela Apparel | SAP S/4HANA Fashion Manufacturing - Rizing">
            <a:extLst>
              <a:ext uri="{FF2B5EF4-FFF2-40B4-BE49-F238E27FC236}">
                <a16:creationId xmlns:a16="http://schemas.microsoft.com/office/drawing/2014/main" id="{C2002341-B631-037B-0D16-FBF84E37B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801" y="2988554"/>
            <a:ext cx="603381" cy="372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4" descr="John Keells Holdings PLC">
            <a:extLst>
              <a:ext uri="{FF2B5EF4-FFF2-40B4-BE49-F238E27FC236}">
                <a16:creationId xmlns:a16="http://schemas.microsoft.com/office/drawing/2014/main" id="{0BCB4759-D724-FF49-CCC9-E7AFD43526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525" t="8433" r="22145" b="8508"/>
          <a:stretch/>
        </p:blipFill>
        <p:spPr bwMode="auto">
          <a:xfrm>
            <a:off x="8468388" y="3269400"/>
            <a:ext cx="291144" cy="41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CEAT KELANI INTERNATIONAL TYRES PVT LTD - EDB Sri Lanka">
            <a:extLst>
              <a:ext uri="{FF2B5EF4-FFF2-40B4-BE49-F238E27FC236}">
                <a16:creationId xmlns:a16="http://schemas.microsoft.com/office/drawing/2014/main" id="{98067CD7-A33F-D992-B880-FEE4DFA1F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98984" y="1838583"/>
            <a:ext cx="454082" cy="27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Best Pacific Textiles Lanka (Pvt) Ltd (BPTL) | LinkedIn">
            <a:extLst>
              <a:ext uri="{FF2B5EF4-FFF2-40B4-BE49-F238E27FC236}">
                <a16:creationId xmlns:a16="http://schemas.microsoft.com/office/drawing/2014/main" id="{E06860DE-FB73-2725-5112-6D359F2BCC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22335" y="1988976"/>
            <a:ext cx="796149" cy="24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Yokohama TWS Company Profile | Heavy Equipment Guide">
            <a:extLst>
              <a:ext uri="{FF2B5EF4-FFF2-40B4-BE49-F238E27FC236}">
                <a16:creationId xmlns:a16="http://schemas.microsoft.com/office/drawing/2014/main" id="{050204EC-83F7-4D41-E9A0-267B997B82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55752" y="2543771"/>
            <a:ext cx="808739" cy="24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0" descr="Ceylon Cold Stores - Wikipedia">
            <a:extLst>
              <a:ext uri="{FF2B5EF4-FFF2-40B4-BE49-F238E27FC236}">
                <a16:creationId xmlns:a16="http://schemas.microsoft.com/office/drawing/2014/main" id="{E1D89FC2-BC2B-3B84-3E1B-93A708F93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6988" y="3118069"/>
            <a:ext cx="432812" cy="37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2" descr="El - Toro Roofing Products ltd | Eco Friendly Roofing">
            <a:extLst>
              <a:ext uri="{FF2B5EF4-FFF2-40B4-BE49-F238E27FC236}">
                <a16:creationId xmlns:a16="http://schemas.microsoft.com/office/drawing/2014/main" id="{E559662E-620A-6BED-B760-61238AA1A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6194" y="3031647"/>
            <a:ext cx="626846" cy="62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6" descr="TEEJAY LANKA">
            <a:extLst>
              <a:ext uri="{FF2B5EF4-FFF2-40B4-BE49-F238E27FC236}">
                <a16:creationId xmlns:a16="http://schemas.microsoft.com/office/drawing/2014/main" id="{EDEC4F5A-AD2E-C5B3-BFA4-A0DD93680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9231" y="3691530"/>
            <a:ext cx="464505" cy="19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38" descr="Trusted Globally as a Leading Glove Manufacturer for Innovative &amp;  Sustainable Hand Protection Solutions">
            <a:extLst>
              <a:ext uri="{FF2B5EF4-FFF2-40B4-BE49-F238E27FC236}">
                <a16:creationId xmlns:a16="http://schemas.microsoft.com/office/drawing/2014/main" id="{4B72BC17-9992-7247-7D0C-F69756740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92169" y="4139226"/>
            <a:ext cx="464505" cy="219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4" descr="Snackings Pvt. Ltd. | Kengalla">
            <a:extLst>
              <a:ext uri="{FF2B5EF4-FFF2-40B4-BE49-F238E27FC236}">
                <a16:creationId xmlns:a16="http://schemas.microsoft.com/office/drawing/2014/main" id="{563DE067-910D-F70C-4217-C0BA7B07EC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2857" y="4075163"/>
            <a:ext cx="689729" cy="29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6" descr="Keells Food Products - Wikipedia">
            <a:extLst>
              <a:ext uri="{FF2B5EF4-FFF2-40B4-BE49-F238E27FC236}">
                <a16:creationId xmlns:a16="http://schemas.microsoft.com/office/drawing/2014/main" id="{AF43A75E-9180-B981-8DA2-F740E5FC6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762" y="2511952"/>
            <a:ext cx="528549" cy="2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8" descr="Samson Compounds | LinkedIn">
            <a:extLst>
              <a:ext uri="{FF2B5EF4-FFF2-40B4-BE49-F238E27FC236}">
                <a16:creationId xmlns:a16="http://schemas.microsoft.com/office/drawing/2014/main" id="{BBE44FDF-ABB7-1F4E-EE19-E46043F0DC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14420" y="2858058"/>
            <a:ext cx="604346" cy="221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0" descr="TEXO (PRIVATE) LIMITED | LinkedIn">
            <a:extLst>
              <a:ext uri="{FF2B5EF4-FFF2-40B4-BE49-F238E27FC236}">
                <a16:creationId xmlns:a16="http://schemas.microsoft.com/office/drawing/2014/main" id="{6E31C9A9-50A1-8E6E-3F40-DC48BB9DBE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04255" y="2385584"/>
            <a:ext cx="590261" cy="273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22" descr="Stretchline CLPD Project Press Release | Inventya">
            <a:extLst>
              <a:ext uri="{FF2B5EF4-FFF2-40B4-BE49-F238E27FC236}">
                <a16:creationId xmlns:a16="http://schemas.microsoft.com/office/drawing/2014/main" id="{5BAB177F-B28B-3E08-1918-E702229CD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3594" y="2454308"/>
            <a:ext cx="620225" cy="269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4" descr="MAS Fabric Park | LinkedIn">
            <a:extLst>
              <a:ext uri="{FF2B5EF4-FFF2-40B4-BE49-F238E27FC236}">
                <a16:creationId xmlns:a16="http://schemas.microsoft.com/office/drawing/2014/main" id="{01BCB21D-DA18-0E20-5DAE-457A94EB2E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87604" y="2015099"/>
            <a:ext cx="1386038" cy="297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6" descr="Dynawash Limited. - Member of the World Alliance">
            <a:extLst>
              <a:ext uri="{FF2B5EF4-FFF2-40B4-BE49-F238E27FC236}">
                <a16:creationId xmlns:a16="http://schemas.microsoft.com/office/drawing/2014/main" id="{F71F8316-A8C2-83FD-0B96-45982B0465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13656" y="2082991"/>
            <a:ext cx="443018" cy="4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8" descr="Eu-Retec Pvt Ltd | LinkedIn">
            <a:extLst>
              <a:ext uri="{FF2B5EF4-FFF2-40B4-BE49-F238E27FC236}">
                <a16:creationId xmlns:a16="http://schemas.microsoft.com/office/drawing/2014/main" id="{6333F375-E0B1-DFD9-FFA4-236F1536E9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82360" y="3621760"/>
            <a:ext cx="1189572" cy="39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0" descr="Eco Spindles Sri Lanka | Polyester Yarn and Filament Manufacturer | Plastic  Recycler">
            <a:extLst>
              <a:ext uri="{FF2B5EF4-FFF2-40B4-BE49-F238E27FC236}">
                <a16:creationId xmlns:a16="http://schemas.microsoft.com/office/drawing/2014/main" id="{9ACA7D17-BA67-FCEA-B20D-4AE000BE5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40563" y="1773738"/>
            <a:ext cx="508616" cy="20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2" descr="OTR Engineered Solutions">
            <a:extLst>
              <a:ext uri="{FF2B5EF4-FFF2-40B4-BE49-F238E27FC236}">
                <a16:creationId xmlns:a16="http://schemas.microsoft.com/office/drawing/2014/main" id="{7072F762-CB0A-09EF-14F5-FD1277F81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985" y="3504670"/>
            <a:ext cx="437527" cy="29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34" descr="Elpitiya Plantations – Pioneer in Agriculture and Plantations">
            <a:extLst>
              <a:ext uri="{FF2B5EF4-FFF2-40B4-BE49-F238E27FC236}">
                <a16:creationId xmlns:a16="http://schemas.microsoft.com/office/drawing/2014/main" id="{727E8997-F2E9-0D40-791D-40F751767A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44593" y="3251949"/>
            <a:ext cx="444917" cy="32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6" descr="Associated Battery Manufacturers (Ceylon) Limited | LinkedIn">
            <a:extLst>
              <a:ext uri="{FF2B5EF4-FFF2-40B4-BE49-F238E27FC236}">
                <a16:creationId xmlns:a16="http://schemas.microsoft.com/office/drawing/2014/main" id="{7BF10A11-911B-70C0-F745-C5F366DB2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6560" y="3047875"/>
            <a:ext cx="322814" cy="322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8" descr="Ceylon Petroleum Corporation - Wikipedia">
            <a:extLst>
              <a:ext uri="{FF2B5EF4-FFF2-40B4-BE49-F238E27FC236}">
                <a16:creationId xmlns:a16="http://schemas.microsoft.com/office/drawing/2014/main" id="{B1535D07-C49F-A15F-DE35-8E4C484AF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771" y="3970424"/>
            <a:ext cx="364082" cy="33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0" descr="Laboratory of Kelun Lifesciences (Pvt) Ltd | Accredited Organizations">
            <a:extLst>
              <a:ext uri="{FF2B5EF4-FFF2-40B4-BE49-F238E27FC236}">
                <a16:creationId xmlns:a16="http://schemas.microsoft.com/office/drawing/2014/main" id="{1FC2A5C2-6768-497D-7151-EBD990ACD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0241" y="3879371"/>
            <a:ext cx="928607" cy="55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14" descr="Michelin buys Camso - Tyrepress">
            <a:extLst>
              <a:ext uri="{FF2B5EF4-FFF2-40B4-BE49-F238E27FC236}">
                <a16:creationId xmlns:a16="http://schemas.microsoft.com/office/drawing/2014/main" id="{A869C02B-0970-557E-C76D-853161081A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48853" y="1699673"/>
            <a:ext cx="678383" cy="34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2" descr="INSEE Cement">
            <a:extLst>
              <a:ext uri="{FF2B5EF4-FFF2-40B4-BE49-F238E27FC236}">
                <a16:creationId xmlns:a16="http://schemas.microsoft.com/office/drawing/2014/main" id="{B1A7EDD5-CA19-62BB-5ED7-31D7CB7E77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987" b="34623"/>
          <a:stretch/>
        </p:blipFill>
        <p:spPr bwMode="auto">
          <a:xfrm>
            <a:off x="6941919" y="3681297"/>
            <a:ext cx="745247" cy="24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4" descr="Sierra Cables PLC | Kaduwela | Facebook">
            <a:extLst>
              <a:ext uri="{FF2B5EF4-FFF2-40B4-BE49-F238E27FC236}">
                <a16:creationId xmlns:a16="http://schemas.microsoft.com/office/drawing/2014/main" id="{823BDA59-EF52-07E4-0A38-6EFBCE43B7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42" b="18744"/>
          <a:stretch/>
        </p:blipFill>
        <p:spPr bwMode="auto">
          <a:xfrm>
            <a:off x="901399" y="3681297"/>
            <a:ext cx="570731" cy="35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6" descr="AGIO TOBACCO PROCESSING CO PVT LTD - EDB Sri Lanka">
            <a:extLst>
              <a:ext uri="{FF2B5EF4-FFF2-40B4-BE49-F238E27FC236}">
                <a16:creationId xmlns:a16="http://schemas.microsoft.com/office/drawing/2014/main" id="{28C9757B-A050-7075-C3CC-0AA2F9D917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24384" y="3216687"/>
            <a:ext cx="452847" cy="320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Finlays Colombo Limited | Colombo">
            <a:extLst>
              <a:ext uri="{FF2B5EF4-FFF2-40B4-BE49-F238E27FC236}">
                <a16:creationId xmlns:a16="http://schemas.microsoft.com/office/drawing/2014/main" id="{42ADF42F-E7B6-FE29-0B94-DB00B240F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3311" y="1894363"/>
            <a:ext cx="499577" cy="274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4" descr="Michelin buys Camso - Tyrepress">
            <a:extLst>
              <a:ext uri="{FF2B5EF4-FFF2-40B4-BE49-F238E27FC236}">
                <a16:creationId xmlns:a16="http://schemas.microsoft.com/office/drawing/2014/main" id="{40A66AEA-3645-D55A-F818-A505C1B2BD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97126" y="1583798"/>
            <a:ext cx="700272" cy="35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6" descr="TEEJAY LANKA">
            <a:extLst>
              <a:ext uri="{FF2B5EF4-FFF2-40B4-BE49-F238E27FC236}">
                <a16:creationId xmlns:a16="http://schemas.microsoft.com/office/drawing/2014/main" id="{A8F8FDBC-080F-6A37-BFD3-911A38B28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529" y="2481455"/>
            <a:ext cx="636158" cy="27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8" descr="Trischel Fabric (Pvt.) Ltd | LinkedIn">
            <a:extLst>
              <a:ext uri="{FF2B5EF4-FFF2-40B4-BE49-F238E27FC236}">
                <a16:creationId xmlns:a16="http://schemas.microsoft.com/office/drawing/2014/main" id="{3520DF84-E6FC-453B-AD3E-5130E26A35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31906" y="770314"/>
            <a:ext cx="821836" cy="30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0" descr="Home - Star Garment Group">
            <a:extLst>
              <a:ext uri="{FF2B5EF4-FFF2-40B4-BE49-F238E27FC236}">
                <a16:creationId xmlns:a16="http://schemas.microsoft.com/office/drawing/2014/main" id="{1BB4AD48-AD6A-26AE-803A-EE096AA43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9292" y="2434197"/>
            <a:ext cx="420247" cy="165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2" descr="Tinpak Achievement">
            <a:extLst>
              <a:ext uri="{FF2B5EF4-FFF2-40B4-BE49-F238E27FC236}">
                <a16:creationId xmlns:a16="http://schemas.microsoft.com/office/drawing/2014/main" id="{9EB185AB-0097-5652-BAC0-1E4B9A6A1C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46827" y="3317278"/>
            <a:ext cx="273330" cy="37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4" descr="Gislaved Gummi - Crunchbase Company Profile &amp; Funding">
            <a:extLst>
              <a:ext uri="{FF2B5EF4-FFF2-40B4-BE49-F238E27FC236}">
                <a16:creationId xmlns:a16="http://schemas.microsoft.com/office/drawing/2014/main" id="{C6332057-6768-D7F6-CA9F-3BF5A7655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333" b="39280"/>
          <a:stretch/>
        </p:blipFill>
        <p:spPr bwMode="auto">
          <a:xfrm>
            <a:off x="4574844" y="3801089"/>
            <a:ext cx="1051950" cy="214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6" descr="Freelan Enterprises Pvt Ltd | Ganna Ape De">
            <a:extLst>
              <a:ext uri="{FF2B5EF4-FFF2-40B4-BE49-F238E27FC236}">
                <a16:creationId xmlns:a16="http://schemas.microsoft.com/office/drawing/2014/main" id="{F0019ABB-519F-E21F-C33A-456FF13C5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6740" y="2890636"/>
            <a:ext cx="718418" cy="33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8" descr="Flintec | Flintec are proud to announce that we are refreshing our…">
            <a:extLst>
              <a:ext uri="{FF2B5EF4-FFF2-40B4-BE49-F238E27FC236}">
                <a16:creationId xmlns:a16="http://schemas.microsoft.com/office/drawing/2014/main" id="{E12D4A79-1911-A7E1-2ED3-B158254A6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57605" y="3790818"/>
            <a:ext cx="680620" cy="22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0" descr="S &amp; C Latex Pvt. Ltd">
            <a:extLst>
              <a:ext uri="{FF2B5EF4-FFF2-40B4-BE49-F238E27FC236}">
                <a16:creationId xmlns:a16="http://schemas.microsoft.com/office/drawing/2014/main" id="{5831EBDB-7374-D906-E138-C8F17663C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8538" y="1308139"/>
            <a:ext cx="711377" cy="184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32" descr="Associated Motorways Private Limited">
            <a:extLst>
              <a:ext uri="{FF2B5EF4-FFF2-40B4-BE49-F238E27FC236}">
                <a16:creationId xmlns:a16="http://schemas.microsoft.com/office/drawing/2014/main" id="{5D83A2AE-0D0D-E312-05B6-1F2AB3864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7927" y="2811836"/>
            <a:ext cx="351333" cy="35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4" descr="Noyon Lanka | Gampaha">
            <a:extLst>
              <a:ext uri="{FF2B5EF4-FFF2-40B4-BE49-F238E27FC236}">
                <a16:creationId xmlns:a16="http://schemas.microsoft.com/office/drawing/2014/main" id="{E394B2DC-E93E-7770-2BA2-D84D347D99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412" t="15333" r="29232" b="16279"/>
          <a:stretch/>
        </p:blipFill>
        <p:spPr bwMode="auto">
          <a:xfrm>
            <a:off x="7226736" y="1260473"/>
            <a:ext cx="347733" cy="60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36" descr="Rasoda Dairies | Kurunegala">
            <a:extLst>
              <a:ext uri="{FF2B5EF4-FFF2-40B4-BE49-F238E27FC236}">
                <a16:creationId xmlns:a16="http://schemas.microsoft.com/office/drawing/2014/main" id="{0480A1D4-B2A8-93CD-0D7F-4E520C967A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987" b="22987"/>
          <a:stretch/>
        </p:blipFill>
        <p:spPr bwMode="auto">
          <a:xfrm>
            <a:off x="1126480" y="4058437"/>
            <a:ext cx="507726" cy="27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38" descr="Trusted Globally as a Leading Glove Manufacturer for Innovative &amp;  Sustainable Hand Protection Solutions">
            <a:extLst>
              <a:ext uri="{FF2B5EF4-FFF2-40B4-BE49-F238E27FC236}">
                <a16:creationId xmlns:a16="http://schemas.microsoft.com/office/drawing/2014/main" id="{38E35E75-19C1-8D3D-92C2-D9AD569BB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4158" y="2768598"/>
            <a:ext cx="636158" cy="300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E4B42E8B-D00D-9706-65C0-5F4F30DFD849}"/>
              </a:ext>
            </a:extLst>
          </p:cNvPr>
          <p:cNvPicPr>
            <a:picLocks noChangeAspect="1"/>
          </p:cNvPicPr>
          <p:nvPr/>
        </p:nvPicPr>
        <p:blipFill>
          <a:blip r:embed="rId7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089" y="3542525"/>
            <a:ext cx="700272" cy="204438"/>
          </a:xfrm>
          <a:prstGeom prst="rect">
            <a:avLst/>
          </a:prstGeom>
        </p:spPr>
      </p:pic>
      <p:pic>
        <p:nvPicPr>
          <p:cNvPr id="86" name="Picture 40" descr="Diesel &amp; Motor Engineering PLC - Sri Lanka Telecom Rainbowpages">
            <a:extLst>
              <a:ext uri="{FF2B5EF4-FFF2-40B4-BE49-F238E27FC236}">
                <a16:creationId xmlns:a16="http://schemas.microsoft.com/office/drawing/2014/main" id="{C8531939-59DD-9ED6-A6D3-D64260BCDF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61576" y="2156278"/>
            <a:ext cx="584378" cy="34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2" descr="Cargills Ceylon">
            <a:extLst>
              <a:ext uri="{FF2B5EF4-FFF2-40B4-BE49-F238E27FC236}">
                <a16:creationId xmlns:a16="http://schemas.microsoft.com/office/drawing/2014/main" id="{25FC1D85-D8CD-4BF9-1980-C14B1B6E85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333" b="25488"/>
          <a:stretch/>
        </p:blipFill>
        <p:spPr bwMode="auto">
          <a:xfrm>
            <a:off x="7695769" y="2046743"/>
            <a:ext cx="584378" cy="34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8" descr="හේලීස් මිලදීගත් South Asia Textiles ලෝගෝව වෙනස් වෙයි – enbsl.lk | Economy &amp;  Business Sri Lanka">
            <a:extLst>
              <a:ext uri="{FF2B5EF4-FFF2-40B4-BE49-F238E27FC236}">
                <a16:creationId xmlns:a16="http://schemas.microsoft.com/office/drawing/2014/main" id="{B2043803-8184-88CF-21C3-092504B80B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26794" y="1278754"/>
            <a:ext cx="886719" cy="344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50" descr="E. B. Creasy &amp; Company - Wikipedia">
            <a:extLst>
              <a:ext uri="{FF2B5EF4-FFF2-40B4-BE49-F238E27FC236}">
                <a16:creationId xmlns:a16="http://schemas.microsoft.com/office/drawing/2014/main" id="{2D9538DD-8CE9-9FCB-D592-DB2F9437E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829" y="1138106"/>
            <a:ext cx="414391" cy="41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52" descr="HIRDARAMANI INTERNATIONAL EXPORTS PVT LTD - EDB Sri Lanka">
            <a:extLst>
              <a:ext uri="{FF2B5EF4-FFF2-40B4-BE49-F238E27FC236}">
                <a16:creationId xmlns:a16="http://schemas.microsoft.com/office/drawing/2014/main" id="{FBFFAB72-08B4-D77E-3D81-F737E51DD4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01548" y="3199093"/>
            <a:ext cx="331240" cy="371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54" descr="mas active linea intimo biyagama women's day programme 2015">
            <a:extLst>
              <a:ext uri="{FF2B5EF4-FFF2-40B4-BE49-F238E27FC236}">
                <a16:creationId xmlns:a16="http://schemas.microsoft.com/office/drawing/2014/main" id="{CB4564EE-82CE-5647-ED8A-0E307F694F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5" t="8378" r="6894" b="9721"/>
          <a:stretch/>
        </p:blipFill>
        <p:spPr bwMode="auto">
          <a:xfrm>
            <a:off x="3137989" y="4027755"/>
            <a:ext cx="747117" cy="33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56" descr="Watawala Plantations PLC">
            <a:extLst>
              <a:ext uri="{FF2B5EF4-FFF2-40B4-BE49-F238E27FC236}">
                <a16:creationId xmlns:a16="http://schemas.microsoft.com/office/drawing/2014/main" id="{05AD229A-A9DF-17F3-7AB1-C6AC59645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5463" y="1729385"/>
            <a:ext cx="652578" cy="31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3" name="Group 92">
            <a:extLst>
              <a:ext uri="{FF2B5EF4-FFF2-40B4-BE49-F238E27FC236}">
                <a16:creationId xmlns:a16="http://schemas.microsoft.com/office/drawing/2014/main" id="{698B8476-1A4F-6D82-F83B-BFABF85E670D}"/>
              </a:ext>
            </a:extLst>
          </p:cNvPr>
          <p:cNvGrpSpPr/>
          <p:nvPr/>
        </p:nvGrpSpPr>
        <p:grpSpPr>
          <a:xfrm>
            <a:off x="8450324" y="2653481"/>
            <a:ext cx="298855" cy="397448"/>
            <a:chOff x="8038214" y="3063280"/>
            <a:chExt cx="692741" cy="921278"/>
          </a:xfrm>
        </p:grpSpPr>
        <p:pic>
          <p:nvPicPr>
            <p:cNvPr id="94" name="Picture 93" descr="Liberty Publishers - About Page">
              <a:extLst>
                <a:ext uri="{FF2B5EF4-FFF2-40B4-BE49-F238E27FC236}">
                  <a16:creationId xmlns:a16="http://schemas.microsoft.com/office/drawing/2014/main" id="{453E6B97-E8CE-8658-295C-A89D118298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8214" y="3063280"/>
              <a:ext cx="692741" cy="461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6" descr="Liberty Publishers">
              <a:extLst>
                <a:ext uri="{FF2B5EF4-FFF2-40B4-BE49-F238E27FC236}">
                  <a16:creationId xmlns:a16="http://schemas.microsoft.com/office/drawing/2014/main" id="{A3F7708A-0139-157A-5AE5-CA1EF3C3BE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040118" y="3470896"/>
              <a:ext cx="685263" cy="222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8" descr="Liberty Publishers">
              <a:extLst>
                <a:ext uri="{FF2B5EF4-FFF2-40B4-BE49-F238E27FC236}">
                  <a16:creationId xmlns:a16="http://schemas.microsoft.com/office/drawing/2014/main" id="{5DAF02AB-8BA0-59D4-E017-9DBBC62192E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045691" y="3723191"/>
              <a:ext cx="685263" cy="261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7" name="Picture 2" descr="Colombo Dockyard PLC">
            <a:extLst>
              <a:ext uri="{FF2B5EF4-FFF2-40B4-BE49-F238E27FC236}">
                <a16:creationId xmlns:a16="http://schemas.microsoft.com/office/drawing/2014/main" id="{0638846C-E7C6-604B-32E6-99C1F57BB3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593"/>
          <a:stretch/>
        </p:blipFill>
        <p:spPr bwMode="auto">
          <a:xfrm>
            <a:off x="4632515" y="1354295"/>
            <a:ext cx="833679" cy="37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Noritake | Noritake Lanka Porcelain – Your Ultimate Choice in Tableware">
            <a:extLst>
              <a:ext uri="{FF2B5EF4-FFF2-40B4-BE49-F238E27FC236}">
                <a16:creationId xmlns:a16="http://schemas.microsoft.com/office/drawing/2014/main" id="{45D7C6A7-CB4C-686F-33B5-25E1434498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30356" y="3135361"/>
            <a:ext cx="873605" cy="222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4" descr="Amcham Members &amp; Partners | The American Chamber of Commerce in Sri Lanka">
            <a:extLst>
              <a:ext uri="{FF2B5EF4-FFF2-40B4-BE49-F238E27FC236}">
                <a16:creationId xmlns:a16="http://schemas.microsoft.com/office/drawing/2014/main" id="{221CF565-5D20-1F85-52DB-6324DA53D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4239" y="2300811"/>
            <a:ext cx="459782" cy="30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Success Story of Brandix Lanka Limited | Sri Lanka Export Development Board">
            <a:extLst>
              <a:ext uri="{FF2B5EF4-FFF2-40B4-BE49-F238E27FC236}">
                <a16:creationId xmlns:a16="http://schemas.microsoft.com/office/drawing/2014/main" id="{6BC5B28D-1757-E193-8471-BAD351696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8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3786" y="678160"/>
            <a:ext cx="1341737" cy="67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4" descr="Martin Bauer Hayleys (Pvt) Ltd - Gulfood 2025">
            <a:extLst>
              <a:ext uri="{FF2B5EF4-FFF2-40B4-BE49-F238E27FC236}">
                <a16:creationId xmlns:a16="http://schemas.microsoft.com/office/drawing/2014/main" id="{CCB7E4B7-C10A-2768-63B6-7A5460CA7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9" cstate="hqprint">
            <a:clrChange>
              <a:clrFrom>
                <a:srgbClr val="F0F3FA"/>
              </a:clrFrom>
              <a:clrTo>
                <a:srgbClr val="F0F3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86970" y="770314"/>
            <a:ext cx="612127" cy="54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6" descr="RCL.N0000 Stock Price and Chart — CSELK:RCL.N0000 — TradingView">
            <a:extLst>
              <a:ext uri="{FF2B5EF4-FFF2-40B4-BE49-F238E27FC236}">
                <a16:creationId xmlns:a16="http://schemas.microsoft.com/office/drawing/2014/main" id="{A4BF53E9-8286-3FA9-98D7-4B17E58662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0" cstate="hqprint">
            <a:clrChange>
              <a:clrFrom>
                <a:srgbClr val="F0F3FA"/>
              </a:clrFrom>
              <a:clrTo>
                <a:srgbClr val="F0F3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9743" y="1114264"/>
            <a:ext cx="365188" cy="333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8" descr="Unilever Sri Lanka">
            <a:extLst>
              <a:ext uri="{FF2B5EF4-FFF2-40B4-BE49-F238E27FC236}">
                <a16:creationId xmlns:a16="http://schemas.microsoft.com/office/drawing/2014/main" id="{73AFB49F-7F34-2D3C-B162-6C4EF98809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1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72" t="16910" r="17801" b="15551"/>
          <a:stretch>
            <a:fillRect/>
          </a:stretch>
        </p:blipFill>
        <p:spPr bwMode="auto">
          <a:xfrm>
            <a:off x="5033887" y="808718"/>
            <a:ext cx="495652" cy="53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2" descr="Jafferjee Brothers">
            <a:extLst>
              <a:ext uri="{FF2B5EF4-FFF2-40B4-BE49-F238E27FC236}">
                <a16:creationId xmlns:a16="http://schemas.microsoft.com/office/drawing/2014/main" id="{A1A1FF55-66B6-8028-3497-27BA370EA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4397" y="832692"/>
            <a:ext cx="788583" cy="21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14" descr="Gamma Interpharm (Pvt) Ltd - Rainbowpages">
            <a:extLst>
              <a:ext uri="{FF2B5EF4-FFF2-40B4-BE49-F238E27FC236}">
                <a16:creationId xmlns:a16="http://schemas.microsoft.com/office/drawing/2014/main" id="{3368D6DA-B0E0-ABF5-D6AD-F71E96AD0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9516" y="785982"/>
            <a:ext cx="970498" cy="31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16" descr="LAUGFS Gas - Wikipedia">
            <a:extLst>
              <a:ext uri="{FF2B5EF4-FFF2-40B4-BE49-F238E27FC236}">
                <a16:creationId xmlns:a16="http://schemas.microsoft.com/office/drawing/2014/main" id="{D4FA28DB-86C0-C65B-A014-068CCFAD6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982" y="1098357"/>
            <a:ext cx="391978" cy="391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18" descr="Hameedia Unveils &quot;Hameedia Wedding: The Global Groom&quot; Collection">
            <a:extLst>
              <a:ext uri="{FF2B5EF4-FFF2-40B4-BE49-F238E27FC236}">
                <a16:creationId xmlns:a16="http://schemas.microsoft.com/office/drawing/2014/main" id="{27A75963-8267-A8AF-2532-22993D11B3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0211" y="1063841"/>
            <a:ext cx="873860" cy="32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0" descr="Midas Safety | Industrial Safety Products Manufacturer">
            <a:extLst>
              <a:ext uri="{FF2B5EF4-FFF2-40B4-BE49-F238E27FC236}">
                <a16:creationId xmlns:a16="http://schemas.microsoft.com/office/drawing/2014/main" id="{7DD6B585-6363-0E23-B596-04CF88DD9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2072" y="833703"/>
            <a:ext cx="780283" cy="23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2" descr="Ceylon Beverage International">
            <a:extLst>
              <a:ext uri="{FF2B5EF4-FFF2-40B4-BE49-F238E27FC236}">
                <a16:creationId xmlns:a16="http://schemas.microsoft.com/office/drawing/2014/main" id="{6F92E0F5-9AAC-80DB-DD22-43F8FCD0E5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554" t="28722" r="20943" b="27976"/>
          <a:stretch>
            <a:fillRect/>
          </a:stretch>
        </p:blipFill>
        <p:spPr bwMode="auto">
          <a:xfrm>
            <a:off x="1161733" y="1495684"/>
            <a:ext cx="796149" cy="38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4" descr="Prym Intimates">
            <a:extLst>
              <a:ext uri="{FF2B5EF4-FFF2-40B4-BE49-F238E27FC236}">
                <a16:creationId xmlns:a16="http://schemas.microsoft.com/office/drawing/2014/main" id="{5C4C7C4A-A853-9900-F463-3EADA77C67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12" t="15842" r="13241" b="16280"/>
          <a:stretch>
            <a:fillRect/>
          </a:stretch>
        </p:blipFill>
        <p:spPr bwMode="auto">
          <a:xfrm>
            <a:off x="3400528" y="1141077"/>
            <a:ext cx="499286" cy="456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10" descr="NSALS - Home">
            <a:extLst>
              <a:ext uri="{FF2B5EF4-FFF2-40B4-BE49-F238E27FC236}">
                <a16:creationId xmlns:a16="http://schemas.microsoft.com/office/drawing/2014/main" id="{609A737D-602B-1BA3-C540-7569B95EE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2364" y="1061977"/>
            <a:ext cx="521765" cy="49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ject 4">
            <a:extLst>
              <a:ext uri="{FF2B5EF4-FFF2-40B4-BE49-F238E27FC236}">
                <a16:creationId xmlns:a16="http://schemas.microsoft.com/office/drawing/2014/main" id="{99C5DE67-0470-5D38-D519-391037CDFEEA}"/>
              </a:ext>
            </a:extLst>
          </p:cNvPr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3744593" y="4096451"/>
            <a:ext cx="5377377" cy="1050480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4A2C5815-B0EA-77CD-0BE4-B50BAB90AC80}"/>
              </a:ext>
            </a:extLst>
          </p:cNvPr>
          <p:cNvCxnSpPr/>
          <p:nvPr/>
        </p:nvCxnSpPr>
        <p:spPr>
          <a:xfrm>
            <a:off x="341893" y="7037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9491C1CC-A3CD-8AA9-5C6B-BBDCBEAE2579}"/>
              </a:ext>
            </a:extLst>
          </p:cNvPr>
          <p:cNvCxnSpPr/>
          <p:nvPr/>
        </p:nvCxnSpPr>
        <p:spPr>
          <a:xfrm>
            <a:off x="341893" y="44393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Picture 116" descr="A close-up of a sign&#10;&#10;AI-generated content may be incorrect.">
            <a:extLst>
              <a:ext uri="{FF2B5EF4-FFF2-40B4-BE49-F238E27FC236}">
                <a16:creationId xmlns:a16="http://schemas.microsoft.com/office/drawing/2014/main" id="{7BAFC123-23B7-69F2-A46B-6833BE1980C6}"/>
              </a:ext>
            </a:extLst>
          </p:cNvPr>
          <p:cNvPicPr>
            <a:picLocks noChangeAspect="1"/>
          </p:cNvPicPr>
          <p:nvPr/>
        </p:nvPicPr>
        <p:blipFill>
          <a:blip r:embed="rId10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6370" y="4613378"/>
            <a:ext cx="1251592" cy="345267"/>
          </a:xfrm>
          <a:prstGeom prst="rect">
            <a:avLst/>
          </a:prstGeom>
        </p:spPr>
      </p:pic>
      <p:pic>
        <p:nvPicPr>
          <p:cNvPr id="3" name="Picture 2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2BCCDE1D-ED79-6C88-400A-CD8ED5E1BE0C}"/>
              </a:ext>
            </a:extLst>
          </p:cNvPr>
          <p:cNvPicPr>
            <a:picLocks noChangeAspect="1"/>
          </p:cNvPicPr>
          <p:nvPr/>
        </p:nvPicPr>
        <p:blipFill>
          <a:blip r:embed="rId10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92479-F466-C294-1AB6-807BE3D8C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30767F1B-EBAA-9A43-4BE6-E13CC6248899}"/>
              </a:ext>
            </a:extLst>
          </p:cNvPr>
          <p:cNvSpPr txBox="1">
            <a:spLocks/>
          </p:cNvSpPr>
          <p:nvPr/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n-GB" noProof="0" smtClean="0"/>
              <a:pPr algn="r"/>
              <a:t>5</a:t>
            </a:fld>
            <a:endParaRPr lang="en-GB" noProof="0" dirty="0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9301BD83-76BD-1176-DA31-3E5A75F7EDD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4276258"/>
            <a:ext cx="4572000" cy="873592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4D659EE8-8B06-BFB5-F0FD-5D9B72AC2525}"/>
              </a:ext>
            </a:extLst>
          </p:cNvPr>
          <p:cNvCxnSpPr/>
          <p:nvPr/>
        </p:nvCxnSpPr>
        <p:spPr>
          <a:xfrm>
            <a:off x="341893" y="7037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6E7E8425-C66C-9613-EB13-6B46D5053BB5}"/>
              </a:ext>
            </a:extLst>
          </p:cNvPr>
          <p:cNvCxnSpPr/>
          <p:nvPr/>
        </p:nvCxnSpPr>
        <p:spPr>
          <a:xfrm>
            <a:off x="341893" y="44393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object 4">
            <a:extLst>
              <a:ext uri="{FF2B5EF4-FFF2-40B4-BE49-F238E27FC236}">
                <a16:creationId xmlns:a16="http://schemas.microsoft.com/office/drawing/2014/main" id="{A5C9F575-1D5A-EB16-10BE-65C793E2F2DC}"/>
              </a:ext>
            </a:extLst>
          </p:cNvPr>
          <p:cNvGrpSpPr/>
          <p:nvPr/>
        </p:nvGrpSpPr>
        <p:grpSpPr>
          <a:xfrm>
            <a:off x="341893" y="79891"/>
            <a:ext cx="917281" cy="485929"/>
            <a:chOff x="435597" y="426241"/>
            <a:chExt cx="936625" cy="504825"/>
          </a:xfrm>
        </p:grpSpPr>
        <p:sp>
          <p:nvSpPr>
            <p:cNvPr id="130" name="object 5">
              <a:extLst>
                <a:ext uri="{FF2B5EF4-FFF2-40B4-BE49-F238E27FC236}">
                  <a16:creationId xmlns:a16="http://schemas.microsoft.com/office/drawing/2014/main" id="{BA0BBA81-2E92-E6B8-912B-8CE5DD42FA58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31" name="object 6">
              <a:extLst>
                <a:ext uri="{FF2B5EF4-FFF2-40B4-BE49-F238E27FC236}">
                  <a16:creationId xmlns:a16="http://schemas.microsoft.com/office/drawing/2014/main" id="{372A3386-1CDE-1CED-F3C1-E130DF99CE4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2" name="object 8">
            <a:extLst>
              <a:ext uri="{FF2B5EF4-FFF2-40B4-BE49-F238E27FC236}">
                <a16:creationId xmlns:a16="http://schemas.microsoft.com/office/drawing/2014/main" id="{7B80A81B-8B5A-7FC2-99D7-1AF77102B850}"/>
              </a:ext>
            </a:extLst>
          </p:cNvPr>
          <p:cNvSpPr txBox="1"/>
          <p:nvPr/>
        </p:nvSpPr>
        <p:spPr>
          <a:xfrm>
            <a:off x="6936121" y="160389"/>
            <a:ext cx="58356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550" spc="-10" noProof="0" dirty="0">
                <a:latin typeface="Noto Sans"/>
                <a:cs typeface="Noto Sans"/>
              </a:rPr>
              <a:t>Implemented</a:t>
            </a:r>
            <a:r>
              <a:rPr lang="en-GB" sz="550" spc="70" noProof="0" dirty="0">
                <a:latin typeface="Noto Sans"/>
                <a:cs typeface="Noto Sans"/>
              </a:rPr>
              <a:t> </a:t>
            </a:r>
            <a:r>
              <a:rPr lang="en-GB" sz="550" spc="-25" noProof="0" dirty="0">
                <a:latin typeface="Noto Sans"/>
                <a:cs typeface="Noto Sans"/>
              </a:rPr>
              <a:t>by:</a:t>
            </a:r>
            <a:endParaRPr lang="en-GB" sz="550" noProof="0" dirty="0">
              <a:latin typeface="Noto Sans"/>
              <a:cs typeface="Noto Sans"/>
            </a:endParaRPr>
          </a:p>
        </p:txBody>
      </p:sp>
      <p:pic>
        <p:nvPicPr>
          <p:cNvPr id="133" name="Gráfico 31">
            <a:extLst>
              <a:ext uri="{FF2B5EF4-FFF2-40B4-BE49-F238E27FC236}">
                <a16:creationId xmlns:a16="http://schemas.microsoft.com/office/drawing/2014/main" id="{47DBCFAB-9B82-F131-0951-AE1C5E3B6D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8000" y="185064"/>
            <a:ext cx="1945025" cy="496904"/>
          </a:xfrm>
          <a:prstGeom prst="rect">
            <a:avLst/>
          </a:prstGeom>
        </p:spPr>
      </p:pic>
      <p:pic>
        <p:nvPicPr>
          <p:cNvPr id="134" name="Imagen 32">
            <a:extLst>
              <a:ext uri="{FF2B5EF4-FFF2-40B4-BE49-F238E27FC236}">
                <a16:creationId xmlns:a16="http://schemas.microsoft.com/office/drawing/2014/main" id="{7CFD1CE8-1CD8-FAF4-A357-F23C6B614F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285" y="194536"/>
            <a:ext cx="512244" cy="519294"/>
          </a:xfrm>
          <a:prstGeom prst="rect">
            <a:avLst/>
          </a:prstGeom>
        </p:spPr>
      </p:pic>
      <p:pic>
        <p:nvPicPr>
          <p:cNvPr id="137" name="Picture 136" descr="A close-up of a sign&#10;&#10;AI-generated content may be incorrect.">
            <a:extLst>
              <a:ext uri="{FF2B5EF4-FFF2-40B4-BE49-F238E27FC236}">
                <a16:creationId xmlns:a16="http://schemas.microsoft.com/office/drawing/2014/main" id="{8BDA3602-DFCE-C5D4-FFC2-4EB8F8D4FE2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80" y="4502116"/>
            <a:ext cx="1904989" cy="525514"/>
          </a:xfrm>
          <a:prstGeom prst="rect">
            <a:avLst/>
          </a:prstGeom>
        </p:spPr>
      </p:pic>
      <p:pic>
        <p:nvPicPr>
          <p:cNvPr id="2" name="Picture 1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83C43385-4F4D-A44B-518F-7C4131CDC13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150" y="129610"/>
            <a:ext cx="370614" cy="5023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DEF04B-C56B-19FD-2D82-A6755FCD34ED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39" y="757354"/>
            <a:ext cx="2753186" cy="1835457"/>
          </a:xfrm>
          <a:prstGeom prst="rect">
            <a:avLst/>
          </a:prstGeom>
        </p:spPr>
      </p:pic>
      <p:pic>
        <p:nvPicPr>
          <p:cNvPr id="7" name="Picture 6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41A0BDF7-9293-0159-D55B-A543698A292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5698" y="2651400"/>
            <a:ext cx="2590747" cy="1742551"/>
          </a:xfrm>
          <a:prstGeom prst="rect">
            <a:avLst/>
          </a:prstGeom>
        </p:spPr>
      </p:pic>
      <p:pic>
        <p:nvPicPr>
          <p:cNvPr id="12" name="Picture 11" descr="A group of people standing around a table&#10;&#10;AI-generated content may be incorrect.">
            <a:extLst>
              <a:ext uri="{FF2B5EF4-FFF2-40B4-BE49-F238E27FC236}">
                <a16:creationId xmlns:a16="http://schemas.microsoft.com/office/drawing/2014/main" id="{BD7CB56F-BF62-80CC-CECE-B6F240DC3EA9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89623" y="763583"/>
            <a:ext cx="2755325" cy="1841199"/>
          </a:xfrm>
          <a:prstGeom prst="rect">
            <a:avLst/>
          </a:prstGeom>
        </p:spPr>
      </p:pic>
      <p:pic>
        <p:nvPicPr>
          <p:cNvPr id="14" name="Picture 13" descr="A person standing in front of a group of people&#10;&#10;AI-generated content may be incorrect.">
            <a:extLst>
              <a:ext uri="{FF2B5EF4-FFF2-40B4-BE49-F238E27FC236}">
                <a16:creationId xmlns:a16="http://schemas.microsoft.com/office/drawing/2014/main" id="{5B61E775-79B1-C060-8914-1454D90D217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4735" y="2656998"/>
            <a:ext cx="3072968" cy="1752552"/>
          </a:xfrm>
          <a:prstGeom prst="rect">
            <a:avLst/>
          </a:prstGeom>
        </p:spPr>
      </p:pic>
      <p:pic>
        <p:nvPicPr>
          <p:cNvPr id="16" name="Picture 15" descr="A person standing in front of a projection screen&#10;&#10;AI-generated content may be incorrect.">
            <a:extLst>
              <a:ext uri="{FF2B5EF4-FFF2-40B4-BE49-F238E27FC236}">
                <a16:creationId xmlns:a16="http://schemas.microsoft.com/office/drawing/2014/main" id="{6D7F1DD4-15E3-B94B-CDEB-33F51E6A8ED0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4218" y="763879"/>
            <a:ext cx="2763523" cy="1842167"/>
          </a:xfrm>
          <a:prstGeom prst="rect">
            <a:avLst/>
          </a:prstGeom>
        </p:spPr>
      </p:pic>
      <p:pic>
        <p:nvPicPr>
          <p:cNvPr id="18" name="Picture 17" descr="A person standing in front of a table with a microphone&#10;&#10;AI-generated content may be incorrect.">
            <a:extLst>
              <a:ext uri="{FF2B5EF4-FFF2-40B4-BE49-F238E27FC236}">
                <a16:creationId xmlns:a16="http://schemas.microsoft.com/office/drawing/2014/main" id="{88C19E79-7C1C-53CD-BED9-3947B3612047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37" y="2649944"/>
            <a:ext cx="2613825" cy="174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78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80161-1784-2B99-1500-A4195DA90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3B5B46CC-1C8F-93E0-12CF-6E121BEDFD9C}"/>
              </a:ext>
            </a:extLst>
          </p:cNvPr>
          <p:cNvSpPr txBox="1">
            <a:spLocks/>
          </p:cNvSpPr>
          <p:nvPr/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n-GB" noProof="0" smtClean="0"/>
              <a:pPr algn="r"/>
              <a:t>6</a:t>
            </a:fld>
            <a:endParaRPr lang="en-GB" noProof="0" dirty="0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7EB0A04F-AFD7-7A55-F7CB-E0A9FC29362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4276258"/>
            <a:ext cx="4572000" cy="873592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4622A201-9E57-3EC1-35D1-FEEECAB343D4}"/>
              </a:ext>
            </a:extLst>
          </p:cNvPr>
          <p:cNvCxnSpPr/>
          <p:nvPr/>
        </p:nvCxnSpPr>
        <p:spPr>
          <a:xfrm>
            <a:off x="341893" y="7037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5BDABB2F-1686-33C3-BFFF-BE0D8BE522AF}"/>
              </a:ext>
            </a:extLst>
          </p:cNvPr>
          <p:cNvCxnSpPr/>
          <p:nvPr/>
        </p:nvCxnSpPr>
        <p:spPr>
          <a:xfrm>
            <a:off x="341893" y="44393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object 4">
            <a:extLst>
              <a:ext uri="{FF2B5EF4-FFF2-40B4-BE49-F238E27FC236}">
                <a16:creationId xmlns:a16="http://schemas.microsoft.com/office/drawing/2014/main" id="{DCFFA0C3-226F-2302-50E6-E98F0E30598C}"/>
              </a:ext>
            </a:extLst>
          </p:cNvPr>
          <p:cNvGrpSpPr/>
          <p:nvPr/>
        </p:nvGrpSpPr>
        <p:grpSpPr>
          <a:xfrm>
            <a:off x="341893" y="79891"/>
            <a:ext cx="917281" cy="485929"/>
            <a:chOff x="435597" y="426241"/>
            <a:chExt cx="936625" cy="504825"/>
          </a:xfrm>
        </p:grpSpPr>
        <p:sp>
          <p:nvSpPr>
            <p:cNvPr id="130" name="object 5">
              <a:extLst>
                <a:ext uri="{FF2B5EF4-FFF2-40B4-BE49-F238E27FC236}">
                  <a16:creationId xmlns:a16="http://schemas.microsoft.com/office/drawing/2014/main" id="{5BC8DDD0-B866-F48F-EE17-93DC9C9D2486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31" name="object 6">
              <a:extLst>
                <a:ext uri="{FF2B5EF4-FFF2-40B4-BE49-F238E27FC236}">
                  <a16:creationId xmlns:a16="http://schemas.microsoft.com/office/drawing/2014/main" id="{83E2A090-632D-2C92-5305-623C59DDA2B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2" name="object 8">
            <a:extLst>
              <a:ext uri="{FF2B5EF4-FFF2-40B4-BE49-F238E27FC236}">
                <a16:creationId xmlns:a16="http://schemas.microsoft.com/office/drawing/2014/main" id="{12FB2723-EADF-33BD-7FDD-1E8659C07FAD}"/>
              </a:ext>
            </a:extLst>
          </p:cNvPr>
          <p:cNvSpPr txBox="1"/>
          <p:nvPr/>
        </p:nvSpPr>
        <p:spPr>
          <a:xfrm>
            <a:off x="6936121" y="160389"/>
            <a:ext cx="58356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550" spc="-10" noProof="0" dirty="0">
                <a:latin typeface="Noto Sans"/>
                <a:cs typeface="Noto Sans"/>
              </a:rPr>
              <a:t>Implemented</a:t>
            </a:r>
            <a:r>
              <a:rPr lang="en-GB" sz="550" spc="70" noProof="0" dirty="0">
                <a:latin typeface="Noto Sans"/>
                <a:cs typeface="Noto Sans"/>
              </a:rPr>
              <a:t> </a:t>
            </a:r>
            <a:r>
              <a:rPr lang="en-GB" sz="550" spc="-25" noProof="0" dirty="0">
                <a:latin typeface="Noto Sans"/>
                <a:cs typeface="Noto Sans"/>
              </a:rPr>
              <a:t>by:</a:t>
            </a:r>
            <a:endParaRPr lang="en-GB" sz="550" noProof="0" dirty="0">
              <a:latin typeface="Noto Sans"/>
              <a:cs typeface="Noto Sans"/>
            </a:endParaRPr>
          </a:p>
        </p:txBody>
      </p:sp>
      <p:pic>
        <p:nvPicPr>
          <p:cNvPr id="133" name="Gráfico 31">
            <a:extLst>
              <a:ext uri="{FF2B5EF4-FFF2-40B4-BE49-F238E27FC236}">
                <a16:creationId xmlns:a16="http://schemas.microsoft.com/office/drawing/2014/main" id="{435926EA-90F6-15A6-0D3F-64F1A0E26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8000" y="185064"/>
            <a:ext cx="1945025" cy="496904"/>
          </a:xfrm>
          <a:prstGeom prst="rect">
            <a:avLst/>
          </a:prstGeom>
        </p:spPr>
      </p:pic>
      <p:pic>
        <p:nvPicPr>
          <p:cNvPr id="134" name="Imagen 32">
            <a:extLst>
              <a:ext uri="{FF2B5EF4-FFF2-40B4-BE49-F238E27FC236}">
                <a16:creationId xmlns:a16="http://schemas.microsoft.com/office/drawing/2014/main" id="{CE912C18-6EE0-8B84-B1F0-3A0ACE4B58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285" y="194536"/>
            <a:ext cx="512244" cy="519294"/>
          </a:xfrm>
          <a:prstGeom prst="rect">
            <a:avLst/>
          </a:prstGeom>
        </p:spPr>
      </p:pic>
      <p:pic>
        <p:nvPicPr>
          <p:cNvPr id="137" name="Picture 136" descr="A close-up of a sign&#10;&#10;AI-generated content may be incorrect.">
            <a:extLst>
              <a:ext uri="{FF2B5EF4-FFF2-40B4-BE49-F238E27FC236}">
                <a16:creationId xmlns:a16="http://schemas.microsoft.com/office/drawing/2014/main" id="{48C672FF-285B-9DB2-A865-032BCFFB935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80" y="4502116"/>
            <a:ext cx="1904989" cy="525514"/>
          </a:xfrm>
          <a:prstGeom prst="rect">
            <a:avLst/>
          </a:prstGeom>
        </p:spPr>
      </p:pic>
      <p:pic>
        <p:nvPicPr>
          <p:cNvPr id="2" name="Picture 1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A49DFCCA-1F51-77E5-83BD-3E99BE7B1FD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150" y="129610"/>
            <a:ext cx="370614" cy="502360"/>
          </a:xfrm>
          <a:prstGeom prst="rect">
            <a:avLst/>
          </a:prstGeom>
        </p:spPr>
      </p:pic>
      <p:pic>
        <p:nvPicPr>
          <p:cNvPr id="11" name="Picture 10" descr="A group of people sitting in a circle&#10;&#10;AI-generated content may be incorrect.">
            <a:extLst>
              <a:ext uri="{FF2B5EF4-FFF2-40B4-BE49-F238E27FC236}">
                <a16:creationId xmlns:a16="http://schemas.microsoft.com/office/drawing/2014/main" id="{E2E7A269-FB6F-F58E-849B-240D062B5E4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7949" y="2605042"/>
            <a:ext cx="2374598" cy="1780949"/>
          </a:xfrm>
          <a:prstGeom prst="rect">
            <a:avLst/>
          </a:prstGeom>
        </p:spPr>
      </p:pic>
      <p:pic>
        <p:nvPicPr>
          <p:cNvPr id="12" name="Picture 11" descr="A group of people in a factory&#10;&#10;AI-generated content may be incorrect.">
            <a:extLst>
              <a:ext uri="{FF2B5EF4-FFF2-40B4-BE49-F238E27FC236}">
                <a16:creationId xmlns:a16="http://schemas.microsoft.com/office/drawing/2014/main" id="{68A7AB8A-6041-EF7C-6CAB-CCC5F880C82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593" y="763859"/>
            <a:ext cx="2722855" cy="3630473"/>
          </a:xfrm>
          <a:prstGeom prst="rect">
            <a:avLst/>
          </a:prstGeom>
        </p:spPr>
      </p:pic>
      <p:pic>
        <p:nvPicPr>
          <p:cNvPr id="13" name="Picture 12" descr="A group of people standing around a machine&#10;&#10;AI-generated content may be incorrect.">
            <a:extLst>
              <a:ext uri="{FF2B5EF4-FFF2-40B4-BE49-F238E27FC236}">
                <a16:creationId xmlns:a16="http://schemas.microsoft.com/office/drawing/2014/main" id="{4DDA07AF-266A-7E67-D07A-A6ADAE484BAA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1129" y="771744"/>
            <a:ext cx="2374597" cy="1780948"/>
          </a:xfrm>
          <a:prstGeom prst="rect">
            <a:avLst/>
          </a:prstGeom>
        </p:spPr>
      </p:pic>
      <p:pic>
        <p:nvPicPr>
          <p:cNvPr id="14" name="Picture 13" descr="A person standing in front of a group of people&#10;&#10;AI-generated content may be incorrect.">
            <a:extLst>
              <a:ext uri="{FF2B5EF4-FFF2-40B4-BE49-F238E27FC236}">
                <a16:creationId xmlns:a16="http://schemas.microsoft.com/office/drawing/2014/main" id="{32DE5918-3603-E604-AA07-10FE2FDEB36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468" y="2598581"/>
            <a:ext cx="3177617" cy="1787410"/>
          </a:xfrm>
          <a:prstGeom prst="rect">
            <a:avLst/>
          </a:prstGeom>
        </p:spPr>
      </p:pic>
      <p:pic>
        <p:nvPicPr>
          <p:cNvPr id="16" name="Picture 15" descr="A group of people around a table&#10;&#10;AI-generated content may be incorrect.">
            <a:extLst>
              <a:ext uri="{FF2B5EF4-FFF2-40B4-BE49-F238E27FC236}">
                <a16:creationId xmlns:a16="http://schemas.microsoft.com/office/drawing/2014/main" id="{8DCED556-895B-427C-0260-B4F286C413B6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927" y="757537"/>
            <a:ext cx="3177618" cy="178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4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0F85E-3B5A-6839-C322-B97B97DC9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26D980AA-7726-3BD6-5300-CE7649BE52D0}"/>
              </a:ext>
            </a:extLst>
          </p:cNvPr>
          <p:cNvSpPr txBox="1">
            <a:spLocks/>
          </p:cNvSpPr>
          <p:nvPr/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n-GB" noProof="0" smtClean="0"/>
              <a:pPr algn="r"/>
              <a:t>7</a:t>
            </a:fld>
            <a:endParaRPr lang="en-GB" noProof="0" dirty="0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E1EBEDFB-2F03-7AE0-A7D1-3FD6F2246BE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4276258"/>
            <a:ext cx="4572000" cy="873592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FEF529EC-D1FB-3281-5F1A-9237017268D0}"/>
              </a:ext>
            </a:extLst>
          </p:cNvPr>
          <p:cNvCxnSpPr/>
          <p:nvPr/>
        </p:nvCxnSpPr>
        <p:spPr>
          <a:xfrm>
            <a:off x="341893" y="7037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58E70E6-0F9E-2963-643C-7566911F0FCD}"/>
              </a:ext>
            </a:extLst>
          </p:cNvPr>
          <p:cNvCxnSpPr/>
          <p:nvPr/>
        </p:nvCxnSpPr>
        <p:spPr>
          <a:xfrm>
            <a:off x="341893" y="44393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object 4">
            <a:extLst>
              <a:ext uri="{FF2B5EF4-FFF2-40B4-BE49-F238E27FC236}">
                <a16:creationId xmlns:a16="http://schemas.microsoft.com/office/drawing/2014/main" id="{01566E01-CACA-E97E-7DCC-5746CF0D5FE0}"/>
              </a:ext>
            </a:extLst>
          </p:cNvPr>
          <p:cNvGrpSpPr/>
          <p:nvPr/>
        </p:nvGrpSpPr>
        <p:grpSpPr>
          <a:xfrm>
            <a:off x="341893" y="79891"/>
            <a:ext cx="917281" cy="485929"/>
            <a:chOff x="435597" y="426241"/>
            <a:chExt cx="936625" cy="504825"/>
          </a:xfrm>
        </p:grpSpPr>
        <p:sp>
          <p:nvSpPr>
            <p:cNvPr id="130" name="object 5">
              <a:extLst>
                <a:ext uri="{FF2B5EF4-FFF2-40B4-BE49-F238E27FC236}">
                  <a16:creationId xmlns:a16="http://schemas.microsoft.com/office/drawing/2014/main" id="{69815ED8-078A-D758-BB82-A016F4A8026C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31" name="object 6">
              <a:extLst>
                <a:ext uri="{FF2B5EF4-FFF2-40B4-BE49-F238E27FC236}">
                  <a16:creationId xmlns:a16="http://schemas.microsoft.com/office/drawing/2014/main" id="{C3ED2943-0546-4E3B-69A0-2F5FE335CAE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2" name="object 8">
            <a:extLst>
              <a:ext uri="{FF2B5EF4-FFF2-40B4-BE49-F238E27FC236}">
                <a16:creationId xmlns:a16="http://schemas.microsoft.com/office/drawing/2014/main" id="{8FB53E6E-0EA4-E33F-7214-E483ECA44121}"/>
              </a:ext>
            </a:extLst>
          </p:cNvPr>
          <p:cNvSpPr txBox="1"/>
          <p:nvPr/>
        </p:nvSpPr>
        <p:spPr>
          <a:xfrm>
            <a:off x="6936121" y="160389"/>
            <a:ext cx="58356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550" spc="-10" noProof="0" dirty="0">
                <a:latin typeface="Noto Sans"/>
                <a:cs typeface="Noto Sans"/>
              </a:rPr>
              <a:t>Implemented</a:t>
            </a:r>
            <a:r>
              <a:rPr lang="en-GB" sz="550" spc="70" noProof="0" dirty="0">
                <a:latin typeface="Noto Sans"/>
                <a:cs typeface="Noto Sans"/>
              </a:rPr>
              <a:t> </a:t>
            </a:r>
            <a:r>
              <a:rPr lang="en-GB" sz="550" spc="-25" noProof="0" dirty="0">
                <a:latin typeface="Noto Sans"/>
                <a:cs typeface="Noto Sans"/>
              </a:rPr>
              <a:t>by:</a:t>
            </a:r>
            <a:endParaRPr lang="en-GB" sz="550" noProof="0" dirty="0">
              <a:latin typeface="Noto Sans"/>
              <a:cs typeface="Noto Sans"/>
            </a:endParaRPr>
          </a:p>
        </p:txBody>
      </p:sp>
      <p:pic>
        <p:nvPicPr>
          <p:cNvPr id="133" name="Gráfico 31">
            <a:extLst>
              <a:ext uri="{FF2B5EF4-FFF2-40B4-BE49-F238E27FC236}">
                <a16:creationId xmlns:a16="http://schemas.microsoft.com/office/drawing/2014/main" id="{15D5FA56-85EB-94AC-1105-8096F9735C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8000" y="185064"/>
            <a:ext cx="1945025" cy="496904"/>
          </a:xfrm>
          <a:prstGeom prst="rect">
            <a:avLst/>
          </a:prstGeom>
        </p:spPr>
      </p:pic>
      <p:pic>
        <p:nvPicPr>
          <p:cNvPr id="134" name="Imagen 32">
            <a:extLst>
              <a:ext uri="{FF2B5EF4-FFF2-40B4-BE49-F238E27FC236}">
                <a16:creationId xmlns:a16="http://schemas.microsoft.com/office/drawing/2014/main" id="{57C6921F-BE81-8BED-F01C-5B060C8F1F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285" y="194536"/>
            <a:ext cx="512244" cy="519294"/>
          </a:xfrm>
          <a:prstGeom prst="rect">
            <a:avLst/>
          </a:prstGeom>
        </p:spPr>
      </p:pic>
      <p:pic>
        <p:nvPicPr>
          <p:cNvPr id="137" name="Picture 136" descr="A close-up of a sign&#10;&#10;AI-generated content may be incorrect.">
            <a:extLst>
              <a:ext uri="{FF2B5EF4-FFF2-40B4-BE49-F238E27FC236}">
                <a16:creationId xmlns:a16="http://schemas.microsoft.com/office/drawing/2014/main" id="{F20F2D21-F6F1-8CA9-CC71-2729F4AFA05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80" y="4502116"/>
            <a:ext cx="1904989" cy="525514"/>
          </a:xfrm>
          <a:prstGeom prst="rect">
            <a:avLst/>
          </a:prstGeom>
        </p:spPr>
      </p:pic>
      <p:pic>
        <p:nvPicPr>
          <p:cNvPr id="2" name="Picture 1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79E62355-4CB2-EB7C-A1D8-67B5719FBB8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150" y="129610"/>
            <a:ext cx="370614" cy="502360"/>
          </a:xfrm>
          <a:prstGeom prst="rect">
            <a:avLst/>
          </a:prstGeom>
        </p:spPr>
      </p:pic>
      <p:pic>
        <p:nvPicPr>
          <p:cNvPr id="3" name="Picture 2" descr="A person in a hard hat talking to another person in a white helmet&#10;&#10;AI-generated content may be incorrect.">
            <a:extLst>
              <a:ext uri="{FF2B5EF4-FFF2-40B4-BE49-F238E27FC236}">
                <a16:creationId xmlns:a16="http://schemas.microsoft.com/office/drawing/2014/main" id="{59D60403-C417-5EFE-CA8F-2EB184C5656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4411" y="3202276"/>
            <a:ext cx="2115768" cy="1190120"/>
          </a:xfrm>
          <a:prstGeom prst="rect">
            <a:avLst/>
          </a:prstGeom>
        </p:spPr>
      </p:pic>
      <p:pic>
        <p:nvPicPr>
          <p:cNvPr id="4" name="Picture 3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83A45160-FE2D-E562-285F-42A91A28881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927" y="3311667"/>
            <a:ext cx="1884578" cy="1091973"/>
          </a:xfrm>
          <a:prstGeom prst="rect">
            <a:avLst/>
          </a:prstGeom>
        </p:spPr>
      </p:pic>
      <p:pic>
        <p:nvPicPr>
          <p:cNvPr id="7" name="Picture 6" descr="Men looking at a machine&#10;&#10;AI-generated content may be incorrect.">
            <a:extLst>
              <a:ext uri="{FF2B5EF4-FFF2-40B4-BE49-F238E27FC236}">
                <a16:creationId xmlns:a16="http://schemas.microsoft.com/office/drawing/2014/main" id="{44EC7CDD-7DB6-CC68-F909-FB3DC533E9F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93" y="1848755"/>
            <a:ext cx="1894791" cy="1422732"/>
          </a:xfrm>
          <a:prstGeom prst="rect">
            <a:avLst/>
          </a:prstGeom>
        </p:spPr>
      </p:pic>
      <p:pic>
        <p:nvPicPr>
          <p:cNvPr id="10" name="Picture 9" descr="Men standing next to a large machine&#10;&#10;AI-generated content may be incorrect.">
            <a:extLst>
              <a:ext uri="{FF2B5EF4-FFF2-40B4-BE49-F238E27FC236}">
                <a16:creationId xmlns:a16="http://schemas.microsoft.com/office/drawing/2014/main" id="{C992FC3B-33AE-59ED-05DE-68627B4E3CDA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82862" y="2597157"/>
            <a:ext cx="2689846" cy="1801215"/>
          </a:xfrm>
          <a:prstGeom prst="rect">
            <a:avLst/>
          </a:prstGeom>
        </p:spPr>
      </p:pic>
      <p:pic>
        <p:nvPicPr>
          <p:cNvPr id="11" name="Picture 10" descr="A group of men standing in a factory&#10;&#10;AI-generated content may be incorrect.">
            <a:extLst>
              <a:ext uri="{FF2B5EF4-FFF2-40B4-BE49-F238E27FC236}">
                <a16:creationId xmlns:a16="http://schemas.microsoft.com/office/drawing/2014/main" id="{E46CEC26-7F19-ED54-4BE6-FCDBFC4CEC56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2862" y="758953"/>
            <a:ext cx="2689846" cy="1793231"/>
          </a:xfrm>
          <a:prstGeom prst="rect">
            <a:avLst/>
          </a:prstGeom>
        </p:spPr>
      </p:pic>
      <p:pic>
        <p:nvPicPr>
          <p:cNvPr id="12" name="Picture 11" descr="A group of men standing in a room&#10;&#10;AI-generated content may be incorrect.">
            <a:extLst>
              <a:ext uri="{FF2B5EF4-FFF2-40B4-BE49-F238E27FC236}">
                <a16:creationId xmlns:a16="http://schemas.microsoft.com/office/drawing/2014/main" id="{FE4E0BA9-79F4-A5F8-25D8-DE1FA83353B8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3261" y="750740"/>
            <a:ext cx="1353024" cy="1801953"/>
          </a:xfrm>
          <a:prstGeom prst="rect">
            <a:avLst/>
          </a:prstGeom>
        </p:spPr>
      </p:pic>
      <p:pic>
        <p:nvPicPr>
          <p:cNvPr id="13" name="Picture 12" descr="A group of men standing in a laundry room&#10;&#10;AI-generated content may be incorrect.">
            <a:extLst>
              <a:ext uri="{FF2B5EF4-FFF2-40B4-BE49-F238E27FC236}">
                <a16:creationId xmlns:a16="http://schemas.microsoft.com/office/drawing/2014/main" id="{67B81326-3035-BCBE-2287-8118923C5DB8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3261" y="2598906"/>
            <a:ext cx="1353024" cy="1801954"/>
          </a:xfrm>
          <a:prstGeom prst="rect">
            <a:avLst/>
          </a:prstGeom>
        </p:spPr>
      </p:pic>
      <p:pic>
        <p:nvPicPr>
          <p:cNvPr id="14" name="Picture 13" descr="A group of men in hard hats standing on a deck&#10;&#10;AI-generated content may be incorrect.">
            <a:extLst>
              <a:ext uri="{FF2B5EF4-FFF2-40B4-BE49-F238E27FC236}">
                <a16:creationId xmlns:a16="http://schemas.microsoft.com/office/drawing/2014/main" id="{293A964F-DD33-4809-D386-167E56D83567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927" y="750740"/>
            <a:ext cx="1884578" cy="1060075"/>
          </a:xfrm>
          <a:prstGeom prst="rect">
            <a:avLst/>
          </a:prstGeom>
        </p:spPr>
      </p:pic>
      <p:pic>
        <p:nvPicPr>
          <p:cNvPr id="16" name="Picture 15" descr="A group of men standing in a room&#10;&#10;AI-generated content may be incorrect.">
            <a:extLst>
              <a:ext uri="{FF2B5EF4-FFF2-40B4-BE49-F238E27FC236}">
                <a16:creationId xmlns:a16="http://schemas.microsoft.com/office/drawing/2014/main" id="{E180C0FD-66D1-FF94-1C02-D67829C85222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9285" y="1964321"/>
            <a:ext cx="2115769" cy="1190120"/>
          </a:xfrm>
          <a:prstGeom prst="rect">
            <a:avLst/>
          </a:prstGeom>
        </p:spPr>
      </p:pic>
      <p:pic>
        <p:nvPicPr>
          <p:cNvPr id="18" name="Picture 17" descr="A group of men standing in a room&#10;&#10;AI-generated content may be incorrect.">
            <a:extLst>
              <a:ext uri="{FF2B5EF4-FFF2-40B4-BE49-F238E27FC236}">
                <a16:creationId xmlns:a16="http://schemas.microsoft.com/office/drawing/2014/main" id="{9E3911A0-C96A-A79F-2036-982F9BDD5144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6318" y="750740"/>
            <a:ext cx="2108735" cy="117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1833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FCF5D-4905-7A53-C84A-484B12A7B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D8C88FAA-620F-DAA6-C196-D97D61B719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397" y="762811"/>
            <a:ext cx="825880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>
              <a:buClrTx/>
              <a:defRPr/>
            </a:pPr>
            <a:r>
              <a:rPr lang="en-GB" sz="2000" noProof="0" dirty="0"/>
              <a:t>Training Programmes for Industries - Finance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D46C177-6F22-5A4E-6E78-9C3C53D9B839}"/>
              </a:ext>
            </a:extLst>
          </p:cNvPr>
          <p:cNvSpPr txBox="1"/>
          <p:nvPr/>
        </p:nvSpPr>
        <p:spPr>
          <a:xfrm>
            <a:off x="442595" y="1235828"/>
            <a:ext cx="8258809" cy="28520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 defTabSz="684120">
              <a:spcBef>
                <a:spcPts val="749"/>
              </a:spcBef>
              <a:buClrTx/>
              <a:defRPr/>
            </a:pPr>
            <a:r>
              <a:rPr lang="en-GB" sz="1200" b="1" noProof="0" dirty="0">
                <a:solidFill>
                  <a:srgbClr val="0C4040"/>
                </a:solidFill>
                <a:latin typeface="Noto Sans"/>
                <a:cs typeface="Noto Sans"/>
              </a:rPr>
              <a:t>Training Workshop on Sustainable Finance and Development of Bankable Business Proposals for Industries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1st round was delivered in 2024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Target audience: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Medium and large industries who are willing to get funding for energy efficiency projects from banks (Energy, Operations, Financial and Business Managers)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Industry Associations (Technical and Financial Advisors e.g. Chamber of Industries) 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Technology service providers such as ESCOs 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Toolkit with business case template was introduced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Financial sources database and EE project database were introduced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Target: 80 bankable business proposals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2nd round will be delivered in 2025</a:t>
            </a:r>
          </a:p>
        </p:txBody>
      </p:sp>
      <p:pic>
        <p:nvPicPr>
          <p:cNvPr id="11" name="object 9">
            <a:extLst>
              <a:ext uri="{FF2B5EF4-FFF2-40B4-BE49-F238E27FC236}">
                <a16:creationId xmlns:a16="http://schemas.microsoft.com/office/drawing/2014/main" id="{2648B956-9209-C164-829F-F8FF17A3B4C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397" y="229910"/>
            <a:ext cx="632164" cy="340349"/>
          </a:xfrm>
          <a:prstGeom prst="rect">
            <a:avLst/>
          </a:prstGeom>
        </p:spPr>
      </p:pic>
      <p:pic>
        <p:nvPicPr>
          <p:cNvPr id="14" name="Imagen 17">
            <a:extLst>
              <a:ext uri="{FF2B5EF4-FFF2-40B4-BE49-F238E27FC236}">
                <a16:creationId xmlns:a16="http://schemas.microsoft.com/office/drawing/2014/main" id="{05DE6ABD-769C-53A9-EDCC-8FCD6ED426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sp>
        <p:nvSpPr>
          <p:cNvPr id="15" name="object 17">
            <a:extLst>
              <a:ext uri="{FF2B5EF4-FFF2-40B4-BE49-F238E27FC236}">
                <a16:creationId xmlns:a16="http://schemas.microsoft.com/office/drawing/2014/main" id="{C9596843-336C-7201-92F0-5ADC9EC7C2CA}"/>
              </a:ext>
            </a:extLst>
          </p:cNvPr>
          <p:cNvSpPr txBox="1"/>
          <p:nvPr/>
        </p:nvSpPr>
        <p:spPr>
          <a:xfrm>
            <a:off x="419300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18" name="Gráfico 19">
            <a:extLst>
              <a:ext uri="{FF2B5EF4-FFF2-40B4-BE49-F238E27FC236}">
                <a16:creationId xmlns:a16="http://schemas.microsoft.com/office/drawing/2014/main" id="{E73B1AF9-32F4-CF9C-26FC-9A8F1F96D4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904" y="4584029"/>
            <a:ext cx="1473314" cy="376394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E984AA64-221C-7CA7-9609-7B59A0E5DF4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25" name="Picture 24" descr="A close-up of a sign&#10;&#10;AI-generated content may be incorrect.">
            <a:extLst>
              <a:ext uri="{FF2B5EF4-FFF2-40B4-BE49-F238E27FC236}">
                <a16:creationId xmlns:a16="http://schemas.microsoft.com/office/drawing/2014/main" id="{6A4F703E-3653-4341-4D22-AEEF656B4AF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335" y="4617878"/>
            <a:ext cx="1653127" cy="456035"/>
          </a:xfrm>
          <a:prstGeom prst="rect">
            <a:avLst/>
          </a:prstGeom>
        </p:spPr>
      </p:pic>
      <p:pic>
        <p:nvPicPr>
          <p:cNvPr id="5" name="Picture 4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D789AAC6-B349-45FD-03F2-864F557149F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2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3E0A1-EBCA-9232-A9AA-4E2F0B298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D7F1399-0774-AA44-5635-F1F13D9FCD77}"/>
              </a:ext>
            </a:extLst>
          </p:cNvPr>
          <p:cNvSpPr txBox="1">
            <a:spLocks/>
          </p:cNvSpPr>
          <p:nvPr/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n-GB" noProof="0" smtClean="0"/>
              <a:pPr algn="r"/>
              <a:t>9</a:t>
            </a:fld>
            <a:endParaRPr lang="en-GB" noProof="0" dirty="0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488C9CAF-C50C-2F56-E8EF-39C529A8BFA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0" y="4276258"/>
            <a:ext cx="4572000" cy="873592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05315776-FE50-B073-A551-AEB5B5A2765F}"/>
              </a:ext>
            </a:extLst>
          </p:cNvPr>
          <p:cNvCxnSpPr/>
          <p:nvPr/>
        </p:nvCxnSpPr>
        <p:spPr>
          <a:xfrm>
            <a:off x="341893" y="7037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4CEF4D8-22E8-2F91-7BE2-B8CAECA3BBE5}"/>
              </a:ext>
            </a:extLst>
          </p:cNvPr>
          <p:cNvCxnSpPr/>
          <p:nvPr/>
        </p:nvCxnSpPr>
        <p:spPr>
          <a:xfrm>
            <a:off x="341893" y="44393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object 4">
            <a:extLst>
              <a:ext uri="{FF2B5EF4-FFF2-40B4-BE49-F238E27FC236}">
                <a16:creationId xmlns:a16="http://schemas.microsoft.com/office/drawing/2014/main" id="{FA53FF79-331E-9EEA-EA5D-D9EF237E91B0}"/>
              </a:ext>
            </a:extLst>
          </p:cNvPr>
          <p:cNvGrpSpPr/>
          <p:nvPr/>
        </p:nvGrpSpPr>
        <p:grpSpPr>
          <a:xfrm>
            <a:off x="341893" y="79891"/>
            <a:ext cx="917281" cy="485929"/>
            <a:chOff x="435597" y="426241"/>
            <a:chExt cx="936625" cy="504825"/>
          </a:xfrm>
        </p:grpSpPr>
        <p:sp>
          <p:nvSpPr>
            <p:cNvPr id="130" name="object 5">
              <a:extLst>
                <a:ext uri="{FF2B5EF4-FFF2-40B4-BE49-F238E27FC236}">
                  <a16:creationId xmlns:a16="http://schemas.microsoft.com/office/drawing/2014/main" id="{7B96DDDD-EBB2-53B3-1271-F94A29CA17BA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31" name="object 6">
              <a:extLst>
                <a:ext uri="{FF2B5EF4-FFF2-40B4-BE49-F238E27FC236}">
                  <a16:creationId xmlns:a16="http://schemas.microsoft.com/office/drawing/2014/main" id="{ADE21C84-7AA2-7049-8134-B5FDBC39977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2" name="object 8">
            <a:extLst>
              <a:ext uri="{FF2B5EF4-FFF2-40B4-BE49-F238E27FC236}">
                <a16:creationId xmlns:a16="http://schemas.microsoft.com/office/drawing/2014/main" id="{EEA8B050-7565-05E6-7705-18EB8EC0E3C9}"/>
              </a:ext>
            </a:extLst>
          </p:cNvPr>
          <p:cNvSpPr txBox="1"/>
          <p:nvPr/>
        </p:nvSpPr>
        <p:spPr>
          <a:xfrm>
            <a:off x="6936121" y="160389"/>
            <a:ext cx="58356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550" spc="-10" noProof="0" dirty="0">
                <a:latin typeface="Noto Sans"/>
                <a:cs typeface="Noto Sans"/>
              </a:rPr>
              <a:t>Implemented</a:t>
            </a:r>
            <a:r>
              <a:rPr lang="en-GB" sz="550" spc="70" noProof="0" dirty="0">
                <a:latin typeface="Noto Sans"/>
                <a:cs typeface="Noto Sans"/>
              </a:rPr>
              <a:t> </a:t>
            </a:r>
            <a:r>
              <a:rPr lang="en-GB" sz="550" spc="-25" noProof="0" dirty="0">
                <a:latin typeface="Noto Sans"/>
                <a:cs typeface="Noto Sans"/>
              </a:rPr>
              <a:t>by:</a:t>
            </a:r>
            <a:endParaRPr lang="en-GB" sz="550" noProof="0" dirty="0">
              <a:latin typeface="Noto Sans"/>
              <a:cs typeface="Noto Sans"/>
            </a:endParaRPr>
          </a:p>
        </p:txBody>
      </p:sp>
      <p:pic>
        <p:nvPicPr>
          <p:cNvPr id="133" name="Gráfico 31">
            <a:extLst>
              <a:ext uri="{FF2B5EF4-FFF2-40B4-BE49-F238E27FC236}">
                <a16:creationId xmlns:a16="http://schemas.microsoft.com/office/drawing/2014/main" id="{425EECF1-CCF8-4A34-EA96-E0FB2A588C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8000" y="185064"/>
            <a:ext cx="1945025" cy="496904"/>
          </a:xfrm>
          <a:prstGeom prst="rect">
            <a:avLst/>
          </a:prstGeom>
        </p:spPr>
      </p:pic>
      <p:pic>
        <p:nvPicPr>
          <p:cNvPr id="134" name="Imagen 32">
            <a:extLst>
              <a:ext uri="{FF2B5EF4-FFF2-40B4-BE49-F238E27FC236}">
                <a16:creationId xmlns:a16="http://schemas.microsoft.com/office/drawing/2014/main" id="{2E54ACCD-C7A4-289E-C2C1-7550033C58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285" y="194536"/>
            <a:ext cx="512244" cy="519294"/>
          </a:xfrm>
          <a:prstGeom prst="rect">
            <a:avLst/>
          </a:prstGeom>
        </p:spPr>
      </p:pic>
      <p:pic>
        <p:nvPicPr>
          <p:cNvPr id="137" name="Picture 136" descr="A close-up of a sign&#10;&#10;AI-generated content may be incorrect.">
            <a:extLst>
              <a:ext uri="{FF2B5EF4-FFF2-40B4-BE49-F238E27FC236}">
                <a16:creationId xmlns:a16="http://schemas.microsoft.com/office/drawing/2014/main" id="{16EAF6BD-EFA8-7CDB-4369-A371286A04F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80" y="4502116"/>
            <a:ext cx="1904989" cy="525514"/>
          </a:xfrm>
          <a:prstGeom prst="rect">
            <a:avLst/>
          </a:prstGeom>
        </p:spPr>
      </p:pic>
      <p:pic>
        <p:nvPicPr>
          <p:cNvPr id="2" name="Picture 1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340BC669-4E9C-18A9-DD39-7B2CFC9B0296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150" y="129610"/>
            <a:ext cx="370614" cy="502360"/>
          </a:xfrm>
          <a:prstGeom prst="rect">
            <a:avLst/>
          </a:prstGeom>
        </p:spPr>
      </p:pic>
      <p:pic>
        <p:nvPicPr>
          <p:cNvPr id="3" name="Picture 2" descr="A person in a suit giving a presentation&#10;&#10;AI-generated content may be incorrect.">
            <a:extLst>
              <a:ext uri="{FF2B5EF4-FFF2-40B4-BE49-F238E27FC236}">
                <a16:creationId xmlns:a16="http://schemas.microsoft.com/office/drawing/2014/main" id="{B11EF035-4DAB-B229-B237-078A6425010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9390" y="757677"/>
            <a:ext cx="2688901" cy="1792600"/>
          </a:xfrm>
          <a:prstGeom prst="rect">
            <a:avLst/>
          </a:prstGeom>
        </p:spPr>
      </p:pic>
      <p:pic>
        <p:nvPicPr>
          <p:cNvPr id="4" name="Picture 3" descr="A person holding a microphone&#10;&#10;AI-generated content may be incorrect.">
            <a:extLst>
              <a:ext uri="{FF2B5EF4-FFF2-40B4-BE49-F238E27FC236}">
                <a16:creationId xmlns:a16="http://schemas.microsoft.com/office/drawing/2014/main" id="{33BE3F71-FFC2-D415-121C-44BEC0D2279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7124" y="2601729"/>
            <a:ext cx="2688905" cy="1792603"/>
          </a:xfrm>
          <a:prstGeom prst="rect">
            <a:avLst/>
          </a:prstGeom>
        </p:spPr>
      </p:pic>
      <p:pic>
        <p:nvPicPr>
          <p:cNvPr id="5" name="Picture 4" descr="A group of people sitting around a table with laptops&#10;&#10;AI-generated content may be incorrect.">
            <a:extLst>
              <a:ext uri="{FF2B5EF4-FFF2-40B4-BE49-F238E27FC236}">
                <a16:creationId xmlns:a16="http://schemas.microsoft.com/office/drawing/2014/main" id="{B50D4B9C-582B-87E9-C8D8-D10BE3685F51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480" y="2601729"/>
            <a:ext cx="2676006" cy="1784003"/>
          </a:xfrm>
          <a:prstGeom prst="rect">
            <a:avLst/>
          </a:prstGeom>
        </p:spPr>
      </p:pic>
      <p:pic>
        <p:nvPicPr>
          <p:cNvPr id="6" name="Picture 5" descr="A group of men sitting at a table&#10;&#10;AI-generated content may be incorrect.">
            <a:extLst>
              <a:ext uri="{FF2B5EF4-FFF2-40B4-BE49-F238E27FC236}">
                <a16:creationId xmlns:a16="http://schemas.microsoft.com/office/drawing/2014/main" id="{F1EF0C94-66C3-E7BB-54B0-B8D0C723B08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894" y="766273"/>
            <a:ext cx="2676006" cy="1784004"/>
          </a:xfrm>
          <a:prstGeom prst="rect">
            <a:avLst/>
          </a:prstGeom>
        </p:spPr>
      </p:pic>
      <p:pic>
        <p:nvPicPr>
          <p:cNvPr id="7" name="Picture 6" descr="A person standing at a podium&#10;&#10;AI-generated content may be incorrect.">
            <a:extLst>
              <a:ext uri="{FF2B5EF4-FFF2-40B4-BE49-F238E27FC236}">
                <a16:creationId xmlns:a16="http://schemas.microsoft.com/office/drawing/2014/main" id="{58E878E9-4B81-DD81-4B1A-FEC9817C28D7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7125" y="766274"/>
            <a:ext cx="2676007" cy="1784004"/>
          </a:xfrm>
          <a:prstGeom prst="rect">
            <a:avLst/>
          </a:prstGeom>
        </p:spPr>
      </p:pic>
      <p:pic>
        <p:nvPicPr>
          <p:cNvPr id="10" name="Picture 9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1FB26F83-B61E-72E4-EC86-B5C3A44CEB50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6423" y="2601729"/>
            <a:ext cx="2685665" cy="179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78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31459-5F5C-F4AA-225D-083B4F1DE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8A99093D-9DD5-C786-BFE3-E5AA7D31FA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397" y="762811"/>
            <a:ext cx="825880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>
              <a:buClrTx/>
              <a:defRPr/>
            </a:pPr>
            <a:r>
              <a:rPr lang="en-GB" sz="2000" noProof="0" dirty="0"/>
              <a:t>Training Programmes for Banks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F9E5EBE-FDEA-7FCC-1B51-A21018A78651}"/>
              </a:ext>
            </a:extLst>
          </p:cNvPr>
          <p:cNvSpPr txBox="1"/>
          <p:nvPr/>
        </p:nvSpPr>
        <p:spPr>
          <a:xfrm>
            <a:off x="446397" y="1473113"/>
            <a:ext cx="8258809" cy="2118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lvl="0" indent="0">
              <a:buClrTx/>
              <a:buNone/>
              <a:defRPr/>
            </a:pPr>
            <a:r>
              <a:rPr lang="en-GB" sz="1200" b="1" noProof="0" dirty="0">
                <a:solidFill>
                  <a:srgbClr val="0C4040"/>
                </a:solidFill>
                <a:latin typeface="Noto Sans"/>
                <a:cs typeface="Noto Sans"/>
              </a:rPr>
              <a:t>Renewable Energy Awareness Programme for Policymakers and Bankers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First round was delivered in 2023/24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Target audience: 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Policymakers (ministries and other relevant organizations) 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Bankers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Topics: Solar PV, solar thermal, bigas and biomass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Consisted of classroom sessions and site visits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2nd round will be delivered in 2025</a:t>
            </a:r>
          </a:p>
        </p:txBody>
      </p:sp>
      <p:pic>
        <p:nvPicPr>
          <p:cNvPr id="11" name="object 9">
            <a:extLst>
              <a:ext uri="{FF2B5EF4-FFF2-40B4-BE49-F238E27FC236}">
                <a16:creationId xmlns:a16="http://schemas.microsoft.com/office/drawing/2014/main" id="{1936746F-250D-A3C1-1692-89BF0869375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397" y="229910"/>
            <a:ext cx="632164" cy="340349"/>
          </a:xfrm>
          <a:prstGeom prst="rect">
            <a:avLst/>
          </a:prstGeom>
        </p:spPr>
      </p:pic>
      <p:pic>
        <p:nvPicPr>
          <p:cNvPr id="14" name="Imagen 17">
            <a:extLst>
              <a:ext uri="{FF2B5EF4-FFF2-40B4-BE49-F238E27FC236}">
                <a16:creationId xmlns:a16="http://schemas.microsoft.com/office/drawing/2014/main" id="{49F9411A-C3F2-BC3E-1E02-3B6E7AEE57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sp>
        <p:nvSpPr>
          <p:cNvPr id="15" name="object 17">
            <a:extLst>
              <a:ext uri="{FF2B5EF4-FFF2-40B4-BE49-F238E27FC236}">
                <a16:creationId xmlns:a16="http://schemas.microsoft.com/office/drawing/2014/main" id="{16695FA7-7285-0386-BD15-4B3D66491BE1}"/>
              </a:ext>
            </a:extLst>
          </p:cNvPr>
          <p:cNvSpPr txBox="1"/>
          <p:nvPr/>
        </p:nvSpPr>
        <p:spPr>
          <a:xfrm>
            <a:off x="419300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18" name="Gráfico 19">
            <a:extLst>
              <a:ext uri="{FF2B5EF4-FFF2-40B4-BE49-F238E27FC236}">
                <a16:creationId xmlns:a16="http://schemas.microsoft.com/office/drawing/2014/main" id="{7AC069A5-A375-C10C-BDA9-D0640429B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904" y="4584029"/>
            <a:ext cx="1473314" cy="376394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2ADF9AEB-D18B-5015-ED61-959ED79F78C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25" name="Picture 24" descr="A close-up of a sign&#10;&#10;AI-generated content may be incorrect.">
            <a:extLst>
              <a:ext uri="{FF2B5EF4-FFF2-40B4-BE49-F238E27FC236}">
                <a16:creationId xmlns:a16="http://schemas.microsoft.com/office/drawing/2014/main" id="{C57AA1A0-9F95-EFE1-7F32-1541BD13FD9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335" y="4617878"/>
            <a:ext cx="1653127" cy="456035"/>
          </a:xfrm>
          <a:prstGeom prst="rect">
            <a:avLst/>
          </a:prstGeom>
        </p:spPr>
      </p:pic>
      <p:pic>
        <p:nvPicPr>
          <p:cNvPr id="5" name="Picture 4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5B19437D-5CAD-FEBC-31BD-73F94D8ABBD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789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6795C-2A72-193C-20C8-C3880E6C4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375B9794-A6E1-BD73-0A60-926072F73ABD}"/>
              </a:ext>
            </a:extLst>
          </p:cNvPr>
          <p:cNvSpPr txBox="1">
            <a:spLocks/>
          </p:cNvSpPr>
          <p:nvPr/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n-GB" noProof="0" smtClean="0"/>
              <a:pPr algn="r"/>
              <a:t>11</a:t>
            </a:fld>
            <a:endParaRPr lang="en-GB" noProof="0" dirty="0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9EE76439-073E-1DDB-08DC-8F6E79D49FF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4276258"/>
            <a:ext cx="4572000" cy="873592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E71D7222-0608-DD78-B919-32487E04FADA}"/>
              </a:ext>
            </a:extLst>
          </p:cNvPr>
          <p:cNvCxnSpPr/>
          <p:nvPr/>
        </p:nvCxnSpPr>
        <p:spPr>
          <a:xfrm>
            <a:off x="341893" y="7037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2F351C1-AC00-0606-1493-0EF1E1DAD8E7}"/>
              </a:ext>
            </a:extLst>
          </p:cNvPr>
          <p:cNvCxnSpPr/>
          <p:nvPr/>
        </p:nvCxnSpPr>
        <p:spPr>
          <a:xfrm>
            <a:off x="341893" y="44393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object 4">
            <a:extLst>
              <a:ext uri="{FF2B5EF4-FFF2-40B4-BE49-F238E27FC236}">
                <a16:creationId xmlns:a16="http://schemas.microsoft.com/office/drawing/2014/main" id="{6799AF64-5620-FCE0-2814-7B2E02F3BA47}"/>
              </a:ext>
            </a:extLst>
          </p:cNvPr>
          <p:cNvGrpSpPr/>
          <p:nvPr/>
        </p:nvGrpSpPr>
        <p:grpSpPr>
          <a:xfrm>
            <a:off x="341893" y="79891"/>
            <a:ext cx="917281" cy="485929"/>
            <a:chOff x="435597" y="426241"/>
            <a:chExt cx="936625" cy="504825"/>
          </a:xfrm>
        </p:grpSpPr>
        <p:sp>
          <p:nvSpPr>
            <p:cNvPr id="130" name="object 5">
              <a:extLst>
                <a:ext uri="{FF2B5EF4-FFF2-40B4-BE49-F238E27FC236}">
                  <a16:creationId xmlns:a16="http://schemas.microsoft.com/office/drawing/2014/main" id="{732B15EB-DB7E-0872-8DDA-AF6DCD8B26EC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31" name="object 6">
              <a:extLst>
                <a:ext uri="{FF2B5EF4-FFF2-40B4-BE49-F238E27FC236}">
                  <a16:creationId xmlns:a16="http://schemas.microsoft.com/office/drawing/2014/main" id="{BBEFEAEB-AC0A-805D-4A00-46B73025D42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2" name="object 8">
            <a:extLst>
              <a:ext uri="{FF2B5EF4-FFF2-40B4-BE49-F238E27FC236}">
                <a16:creationId xmlns:a16="http://schemas.microsoft.com/office/drawing/2014/main" id="{03E95A5D-2041-BDE3-F25D-D4EB8EA40923}"/>
              </a:ext>
            </a:extLst>
          </p:cNvPr>
          <p:cNvSpPr txBox="1"/>
          <p:nvPr/>
        </p:nvSpPr>
        <p:spPr>
          <a:xfrm>
            <a:off x="6936121" y="160389"/>
            <a:ext cx="58356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550" spc="-10" noProof="0" dirty="0">
                <a:latin typeface="Noto Sans"/>
                <a:cs typeface="Noto Sans"/>
              </a:rPr>
              <a:t>Implemented</a:t>
            </a:r>
            <a:r>
              <a:rPr lang="en-GB" sz="550" spc="70" noProof="0" dirty="0">
                <a:latin typeface="Noto Sans"/>
                <a:cs typeface="Noto Sans"/>
              </a:rPr>
              <a:t> </a:t>
            </a:r>
            <a:r>
              <a:rPr lang="en-GB" sz="550" spc="-25" noProof="0" dirty="0">
                <a:latin typeface="Noto Sans"/>
                <a:cs typeface="Noto Sans"/>
              </a:rPr>
              <a:t>by:</a:t>
            </a:r>
            <a:endParaRPr lang="en-GB" sz="550" noProof="0" dirty="0">
              <a:latin typeface="Noto Sans"/>
              <a:cs typeface="Noto Sans"/>
            </a:endParaRPr>
          </a:p>
        </p:txBody>
      </p:sp>
      <p:pic>
        <p:nvPicPr>
          <p:cNvPr id="133" name="Gráfico 31">
            <a:extLst>
              <a:ext uri="{FF2B5EF4-FFF2-40B4-BE49-F238E27FC236}">
                <a16:creationId xmlns:a16="http://schemas.microsoft.com/office/drawing/2014/main" id="{CEFD4248-72BC-B58A-07DA-AF7B657F3E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0" y="185064"/>
            <a:ext cx="1945025" cy="496904"/>
          </a:xfrm>
          <a:prstGeom prst="rect">
            <a:avLst/>
          </a:prstGeom>
        </p:spPr>
      </p:pic>
      <p:pic>
        <p:nvPicPr>
          <p:cNvPr id="134" name="Imagen 32">
            <a:extLst>
              <a:ext uri="{FF2B5EF4-FFF2-40B4-BE49-F238E27FC236}">
                <a16:creationId xmlns:a16="http://schemas.microsoft.com/office/drawing/2014/main" id="{2DC35348-8DDF-4255-0F2D-C86830514F2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285" y="194536"/>
            <a:ext cx="512244" cy="519294"/>
          </a:xfrm>
          <a:prstGeom prst="rect">
            <a:avLst/>
          </a:prstGeom>
        </p:spPr>
      </p:pic>
      <p:pic>
        <p:nvPicPr>
          <p:cNvPr id="137" name="Picture 136" descr="A close-up of a sign&#10;&#10;AI-generated content may be incorrect.">
            <a:extLst>
              <a:ext uri="{FF2B5EF4-FFF2-40B4-BE49-F238E27FC236}">
                <a16:creationId xmlns:a16="http://schemas.microsoft.com/office/drawing/2014/main" id="{6B26C15E-2723-DC71-9C6B-22F37D42596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80" y="4502116"/>
            <a:ext cx="1904989" cy="525514"/>
          </a:xfrm>
          <a:prstGeom prst="rect">
            <a:avLst/>
          </a:prstGeom>
        </p:spPr>
      </p:pic>
      <p:pic>
        <p:nvPicPr>
          <p:cNvPr id="2" name="Picture 1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C3AB7E80-3D22-6826-B42B-99882881627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150" y="129610"/>
            <a:ext cx="370614" cy="502360"/>
          </a:xfrm>
          <a:prstGeom prst="rect">
            <a:avLst/>
          </a:prstGeom>
        </p:spPr>
      </p:pic>
      <p:pic>
        <p:nvPicPr>
          <p:cNvPr id="3" name="Picture 2" descr="A group of people standing on a roof&#10;&#10;AI-generated content may be incorrect.">
            <a:extLst>
              <a:ext uri="{FF2B5EF4-FFF2-40B4-BE49-F238E27FC236}">
                <a16:creationId xmlns:a16="http://schemas.microsoft.com/office/drawing/2014/main" id="{B2AA1DAA-6439-7609-1E16-BC955386EF4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670" y="2595749"/>
            <a:ext cx="2640011" cy="1759863"/>
          </a:xfrm>
          <a:prstGeom prst="rect">
            <a:avLst/>
          </a:prstGeom>
        </p:spPr>
      </p:pic>
      <p:pic>
        <p:nvPicPr>
          <p:cNvPr id="4" name="Picture 3" descr="A group of people sitting at tables&#10;&#10;AI-generated content may be incorrect.">
            <a:extLst>
              <a:ext uri="{FF2B5EF4-FFF2-40B4-BE49-F238E27FC236}">
                <a16:creationId xmlns:a16="http://schemas.microsoft.com/office/drawing/2014/main" id="{208C1C06-E478-70CD-9DDB-304A6064318B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9094" y="3186389"/>
            <a:ext cx="1736632" cy="1157754"/>
          </a:xfrm>
          <a:prstGeom prst="rect">
            <a:avLst/>
          </a:prstGeom>
        </p:spPr>
      </p:pic>
      <p:pic>
        <p:nvPicPr>
          <p:cNvPr id="5" name="Picture 4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843628DA-2135-BA57-9782-067BB6260CC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6137" y="793278"/>
            <a:ext cx="2639795" cy="1759863"/>
          </a:xfrm>
          <a:prstGeom prst="rect">
            <a:avLst/>
          </a:prstGeom>
        </p:spPr>
      </p:pic>
      <p:pic>
        <p:nvPicPr>
          <p:cNvPr id="6" name="Picture 5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F114A08A-332A-A975-447E-016AF66D6221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670" y="793278"/>
            <a:ext cx="2639795" cy="1759863"/>
          </a:xfrm>
          <a:prstGeom prst="rect">
            <a:avLst/>
          </a:prstGeom>
        </p:spPr>
      </p:pic>
      <p:pic>
        <p:nvPicPr>
          <p:cNvPr id="7" name="Picture 6" descr="A person sitting at a table with a book&#10;&#10;AI-generated content may be incorrect.">
            <a:extLst>
              <a:ext uri="{FF2B5EF4-FFF2-40B4-BE49-F238E27FC236}">
                <a16:creationId xmlns:a16="http://schemas.microsoft.com/office/drawing/2014/main" id="{D48CBD18-326C-8869-F4BC-6F691651BD22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9093" y="793278"/>
            <a:ext cx="1736632" cy="1157755"/>
          </a:xfrm>
          <a:prstGeom prst="rect">
            <a:avLst/>
          </a:prstGeom>
        </p:spPr>
      </p:pic>
      <p:pic>
        <p:nvPicPr>
          <p:cNvPr id="10" name="Picture 9" descr="A person giving a presentation&#10;&#10;AI-generated content may be incorrect.">
            <a:extLst>
              <a:ext uri="{FF2B5EF4-FFF2-40B4-BE49-F238E27FC236}">
                <a16:creationId xmlns:a16="http://schemas.microsoft.com/office/drawing/2014/main" id="{857D5439-1340-FFF1-29E1-F44188036B9F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6137" y="2595749"/>
            <a:ext cx="2639795" cy="1760006"/>
          </a:xfrm>
          <a:prstGeom prst="rect">
            <a:avLst/>
          </a:prstGeom>
        </p:spPr>
      </p:pic>
      <p:pic>
        <p:nvPicPr>
          <p:cNvPr id="12" name="Picture 11" descr="A group of people sitting at tables&#10;&#10;AI-generated content may be incorrect.">
            <a:extLst>
              <a:ext uri="{FF2B5EF4-FFF2-40B4-BE49-F238E27FC236}">
                <a16:creationId xmlns:a16="http://schemas.microsoft.com/office/drawing/2014/main" id="{55FF1315-FB73-09CA-ED81-9DA0AB68BFEF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9093" y="1993354"/>
            <a:ext cx="1736632" cy="115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2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54C45-EAD2-7A3B-BCED-EE327A9DF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9D342A65-8774-BB40-F82B-1D2CCC6FC7C3}"/>
              </a:ext>
            </a:extLst>
          </p:cNvPr>
          <p:cNvSpPr txBox="1">
            <a:spLocks/>
          </p:cNvSpPr>
          <p:nvPr/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fld id="{00000000-1234-1234-1234-123412341234}" type="slidenum">
              <a:rPr lang="en-GB" noProof="0" smtClean="0"/>
              <a:pPr algn="r"/>
              <a:t>12</a:t>
            </a:fld>
            <a:endParaRPr lang="en-GB" noProof="0" dirty="0"/>
          </a:p>
        </p:txBody>
      </p:sp>
      <p:pic>
        <p:nvPicPr>
          <p:cNvPr id="8" name="object 4">
            <a:extLst>
              <a:ext uri="{FF2B5EF4-FFF2-40B4-BE49-F238E27FC236}">
                <a16:creationId xmlns:a16="http://schemas.microsoft.com/office/drawing/2014/main" id="{E2AE91B9-98C2-9785-A5C9-F8A54174FD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4276258"/>
            <a:ext cx="4572000" cy="873592"/>
          </a:xfrm>
          <a:prstGeom prst="rect">
            <a:avLst/>
          </a:prstGeom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284EC6DE-3C32-E46E-B7EA-0F15471B0F41}"/>
              </a:ext>
            </a:extLst>
          </p:cNvPr>
          <p:cNvCxnSpPr/>
          <p:nvPr/>
        </p:nvCxnSpPr>
        <p:spPr>
          <a:xfrm>
            <a:off x="341893" y="7037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09D45F8C-EE07-B8E8-148F-CF19DC4B0D9B}"/>
              </a:ext>
            </a:extLst>
          </p:cNvPr>
          <p:cNvCxnSpPr/>
          <p:nvPr/>
        </p:nvCxnSpPr>
        <p:spPr>
          <a:xfrm>
            <a:off x="341893" y="4439305"/>
            <a:ext cx="8414781" cy="178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object 4">
            <a:extLst>
              <a:ext uri="{FF2B5EF4-FFF2-40B4-BE49-F238E27FC236}">
                <a16:creationId xmlns:a16="http://schemas.microsoft.com/office/drawing/2014/main" id="{0F7DF70A-AF59-DEEF-A8A3-3E6D59BE7675}"/>
              </a:ext>
            </a:extLst>
          </p:cNvPr>
          <p:cNvGrpSpPr/>
          <p:nvPr/>
        </p:nvGrpSpPr>
        <p:grpSpPr>
          <a:xfrm>
            <a:off x="341893" y="79891"/>
            <a:ext cx="917281" cy="485929"/>
            <a:chOff x="435597" y="426241"/>
            <a:chExt cx="936625" cy="504825"/>
          </a:xfrm>
        </p:grpSpPr>
        <p:sp>
          <p:nvSpPr>
            <p:cNvPr id="130" name="object 5">
              <a:extLst>
                <a:ext uri="{FF2B5EF4-FFF2-40B4-BE49-F238E27FC236}">
                  <a16:creationId xmlns:a16="http://schemas.microsoft.com/office/drawing/2014/main" id="{7CE6E6CF-209C-9675-5B1F-90F38ED93B44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31" name="object 6">
              <a:extLst>
                <a:ext uri="{FF2B5EF4-FFF2-40B4-BE49-F238E27FC236}">
                  <a16:creationId xmlns:a16="http://schemas.microsoft.com/office/drawing/2014/main" id="{1467C4DB-EA83-9A0C-7875-479AC7D00AD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2" name="object 8">
            <a:extLst>
              <a:ext uri="{FF2B5EF4-FFF2-40B4-BE49-F238E27FC236}">
                <a16:creationId xmlns:a16="http://schemas.microsoft.com/office/drawing/2014/main" id="{F4C75B4D-4EBB-02B5-7BD4-889A0F9B5217}"/>
              </a:ext>
            </a:extLst>
          </p:cNvPr>
          <p:cNvSpPr txBox="1"/>
          <p:nvPr/>
        </p:nvSpPr>
        <p:spPr>
          <a:xfrm>
            <a:off x="6936121" y="160389"/>
            <a:ext cx="583565" cy="1092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z="550" spc="-10" noProof="0" dirty="0">
                <a:latin typeface="Noto Sans"/>
                <a:cs typeface="Noto Sans"/>
              </a:rPr>
              <a:t>Implemented</a:t>
            </a:r>
            <a:r>
              <a:rPr lang="en-GB" sz="550" spc="70" noProof="0" dirty="0">
                <a:latin typeface="Noto Sans"/>
                <a:cs typeface="Noto Sans"/>
              </a:rPr>
              <a:t> </a:t>
            </a:r>
            <a:r>
              <a:rPr lang="en-GB" sz="550" spc="-25" noProof="0" dirty="0">
                <a:latin typeface="Noto Sans"/>
                <a:cs typeface="Noto Sans"/>
              </a:rPr>
              <a:t>by:</a:t>
            </a:r>
            <a:endParaRPr lang="en-GB" sz="550" noProof="0" dirty="0">
              <a:latin typeface="Noto Sans"/>
              <a:cs typeface="Noto Sans"/>
            </a:endParaRPr>
          </a:p>
        </p:txBody>
      </p:sp>
      <p:pic>
        <p:nvPicPr>
          <p:cNvPr id="133" name="Gráfico 31">
            <a:extLst>
              <a:ext uri="{FF2B5EF4-FFF2-40B4-BE49-F238E27FC236}">
                <a16:creationId xmlns:a16="http://schemas.microsoft.com/office/drawing/2014/main" id="{63750587-58E1-6DC6-8E0B-8AC9A1C1FE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0" y="185064"/>
            <a:ext cx="1945025" cy="496904"/>
          </a:xfrm>
          <a:prstGeom prst="rect">
            <a:avLst/>
          </a:prstGeom>
        </p:spPr>
      </p:pic>
      <p:pic>
        <p:nvPicPr>
          <p:cNvPr id="134" name="Imagen 32">
            <a:extLst>
              <a:ext uri="{FF2B5EF4-FFF2-40B4-BE49-F238E27FC236}">
                <a16:creationId xmlns:a16="http://schemas.microsoft.com/office/drawing/2014/main" id="{0B0E3D93-D52F-1FE6-C4AF-EC785769E3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1285" y="194536"/>
            <a:ext cx="512244" cy="519294"/>
          </a:xfrm>
          <a:prstGeom prst="rect">
            <a:avLst/>
          </a:prstGeom>
        </p:spPr>
      </p:pic>
      <p:pic>
        <p:nvPicPr>
          <p:cNvPr id="137" name="Picture 136" descr="A close-up of a sign&#10;&#10;AI-generated content may be incorrect.">
            <a:extLst>
              <a:ext uri="{FF2B5EF4-FFF2-40B4-BE49-F238E27FC236}">
                <a16:creationId xmlns:a16="http://schemas.microsoft.com/office/drawing/2014/main" id="{5FB26EE5-0A91-500D-511D-EE8593EB953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380" y="4502116"/>
            <a:ext cx="1904989" cy="525514"/>
          </a:xfrm>
          <a:prstGeom prst="rect">
            <a:avLst/>
          </a:prstGeom>
        </p:spPr>
      </p:pic>
      <p:pic>
        <p:nvPicPr>
          <p:cNvPr id="2" name="Picture 1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1E2E78DD-388E-5C96-25D8-519E23EFA85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0150" y="129610"/>
            <a:ext cx="370614" cy="502360"/>
          </a:xfrm>
          <a:prstGeom prst="rect">
            <a:avLst/>
          </a:prstGeom>
        </p:spPr>
      </p:pic>
      <p:pic>
        <p:nvPicPr>
          <p:cNvPr id="3" name="Picture 2" descr="A group of people standing on a roof&#10;&#10;AI-generated content may be incorrect.">
            <a:extLst>
              <a:ext uri="{FF2B5EF4-FFF2-40B4-BE49-F238E27FC236}">
                <a16:creationId xmlns:a16="http://schemas.microsoft.com/office/drawing/2014/main" id="{AF736DE4-11A9-903A-0C59-E8C2C47A993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8118" y="2578415"/>
            <a:ext cx="2712309" cy="1808058"/>
          </a:xfrm>
          <a:prstGeom prst="rect">
            <a:avLst/>
          </a:prstGeom>
        </p:spPr>
      </p:pic>
      <p:pic>
        <p:nvPicPr>
          <p:cNvPr id="4" name="Picture 3" descr="A group of people standing next to a pond&#10;&#10;AI-generated content may be incorrect.">
            <a:extLst>
              <a:ext uri="{FF2B5EF4-FFF2-40B4-BE49-F238E27FC236}">
                <a16:creationId xmlns:a16="http://schemas.microsoft.com/office/drawing/2014/main" id="{773FA2A0-F669-4D1F-F1A2-9B224B8EF67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33" y="2582024"/>
            <a:ext cx="2687889" cy="1791926"/>
          </a:xfrm>
          <a:prstGeom prst="rect">
            <a:avLst/>
          </a:prstGeom>
        </p:spPr>
      </p:pic>
      <p:pic>
        <p:nvPicPr>
          <p:cNvPr id="5" name="Picture 4" descr="A group of people standing on a bridge&#10;&#10;AI-generated content may be incorrect.">
            <a:extLst>
              <a:ext uri="{FF2B5EF4-FFF2-40B4-BE49-F238E27FC236}">
                <a16:creationId xmlns:a16="http://schemas.microsoft.com/office/drawing/2014/main" id="{E601DA34-1D38-A480-200A-78C7A47F7F5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0000" y="2574925"/>
            <a:ext cx="2712309" cy="1808207"/>
          </a:xfrm>
          <a:prstGeom prst="rect">
            <a:avLst/>
          </a:prstGeom>
        </p:spPr>
      </p:pic>
      <p:pic>
        <p:nvPicPr>
          <p:cNvPr id="6" name="Picture 5" descr="A group of people standing in a room with pipes&#10;&#10;AI-generated content may be incorrect.">
            <a:extLst>
              <a:ext uri="{FF2B5EF4-FFF2-40B4-BE49-F238E27FC236}">
                <a16:creationId xmlns:a16="http://schemas.microsoft.com/office/drawing/2014/main" id="{7CC40D5B-10BD-15F3-F039-B2A4A5273B3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232" y="744702"/>
            <a:ext cx="2687889" cy="1791925"/>
          </a:xfrm>
          <a:prstGeom prst="rect">
            <a:avLst/>
          </a:prstGeom>
        </p:spPr>
      </p:pic>
      <p:pic>
        <p:nvPicPr>
          <p:cNvPr id="7" name="Picture 6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C4F2E4AD-91DF-32B1-1C36-AC6CBEBD19B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4069" y="743280"/>
            <a:ext cx="2687886" cy="1791925"/>
          </a:xfrm>
          <a:prstGeom prst="rect">
            <a:avLst/>
          </a:prstGeom>
        </p:spPr>
      </p:pic>
      <p:pic>
        <p:nvPicPr>
          <p:cNvPr id="10" name="Picture 9" descr="A group of people looking at a machine&#10;&#10;AI-generated content may be incorrect.">
            <a:extLst>
              <a:ext uri="{FF2B5EF4-FFF2-40B4-BE49-F238E27FC236}">
                <a16:creationId xmlns:a16="http://schemas.microsoft.com/office/drawing/2014/main" id="{A7C8E0B9-CA51-65C9-C8D2-1304AC6B7704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1835" y="749308"/>
            <a:ext cx="2687889" cy="179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23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74120-DE09-EC09-D548-7C2634F8A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D7D395FE-5031-CCEA-128D-D37DCC59C6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397" y="762811"/>
            <a:ext cx="825880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>
              <a:buClrTx/>
              <a:defRPr/>
            </a:pPr>
            <a:r>
              <a:rPr lang="en-GB" sz="2000" noProof="0" dirty="0"/>
              <a:t>Training Programmes for Banks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B74A7EF-8A67-7216-4269-267C13B21807}"/>
              </a:ext>
            </a:extLst>
          </p:cNvPr>
          <p:cNvSpPr txBox="1"/>
          <p:nvPr/>
        </p:nvSpPr>
        <p:spPr>
          <a:xfrm>
            <a:off x="446397" y="1386467"/>
            <a:ext cx="8258809" cy="26673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lvl="0" indent="0">
              <a:buClrTx/>
              <a:buNone/>
              <a:defRPr/>
            </a:pPr>
            <a:r>
              <a:rPr lang="en-GB" sz="1200" b="1" noProof="0" dirty="0">
                <a:solidFill>
                  <a:srgbClr val="0C4040"/>
                </a:solidFill>
                <a:latin typeface="Noto Sans"/>
                <a:cs typeface="Noto Sans"/>
              </a:rPr>
              <a:t>Capacity Building Session on Sustainable Finance for Banks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1st round was delivered in 2024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Target audience: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Senior staff 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Operational level staff 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Key learnings: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How to structure low-carbon project financing transactions more efficiently 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How to identify and avoid inherent technical or contractual risks</a:t>
            </a:r>
          </a:p>
          <a:p>
            <a:pPr marL="1111905" lvl="3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How to draft and analyse multi-year project cashflows</a:t>
            </a:r>
          </a:p>
          <a:p>
            <a:pPr marL="769845" lvl="2" indent="-342900">
              <a:spcBef>
                <a:spcPts val="749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GB" sz="1200" noProof="0" dirty="0">
                <a:solidFill>
                  <a:srgbClr val="0C4040"/>
                </a:solidFill>
                <a:latin typeface="Noto Sans"/>
                <a:cs typeface="Noto Sans"/>
              </a:rPr>
              <a:t>The programme is now being revised. The 2nd round will be delivered in 2025</a:t>
            </a:r>
          </a:p>
        </p:txBody>
      </p:sp>
      <p:pic>
        <p:nvPicPr>
          <p:cNvPr id="11" name="object 9">
            <a:extLst>
              <a:ext uri="{FF2B5EF4-FFF2-40B4-BE49-F238E27FC236}">
                <a16:creationId xmlns:a16="http://schemas.microsoft.com/office/drawing/2014/main" id="{18937439-897F-1B2E-D683-02F39E9A245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397" y="229910"/>
            <a:ext cx="632164" cy="340349"/>
          </a:xfrm>
          <a:prstGeom prst="rect">
            <a:avLst/>
          </a:prstGeom>
        </p:spPr>
      </p:pic>
      <p:pic>
        <p:nvPicPr>
          <p:cNvPr id="14" name="Imagen 17">
            <a:extLst>
              <a:ext uri="{FF2B5EF4-FFF2-40B4-BE49-F238E27FC236}">
                <a16:creationId xmlns:a16="http://schemas.microsoft.com/office/drawing/2014/main" id="{D35A6689-E062-A938-F27B-4E2C2145EA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sp>
        <p:nvSpPr>
          <p:cNvPr id="15" name="object 17">
            <a:extLst>
              <a:ext uri="{FF2B5EF4-FFF2-40B4-BE49-F238E27FC236}">
                <a16:creationId xmlns:a16="http://schemas.microsoft.com/office/drawing/2014/main" id="{028AF4AA-2171-9528-669E-B720DE274DB8}"/>
              </a:ext>
            </a:extLst>
          </p:cNvPr>
          <p:cNvSpPr txBox="1"/>
          <p:nvPr/>
        </p:nvSpPr>
        <p:spPr>
          <a:xfrm>
            <a:off x="419300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18" name="Gráfico 19">
            <a:extLst>
              <a:ext uri="{FF2B5EF4-FFF2-40B4-BE49-F238E27FC236}">
                <a16:creationId xmlns:a16="http://schemas.microsoft.com/office/drawing/2014/main" id="{AE13DC85-2F72-C0C3-CA62-1F73E5FC3E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904" y="4584029"/>
            <a:ext cx="1473314" cy="376394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2971B886-6536-78AE-17C3-C847D4B3B1C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25" name="Picture 24" descr="A close-up of a sign&#10;&#10;AI-generated content may be incorrect.">
            <a:extLst>
              <a:ext uri="{FF2B5EF4-FFF2-40B4-BE49-F238E27FC236}">
                <a16:creationId xmlns:a16="http://schemas.microsoft.com/office/drawing/2014/main" id="{4BE703DE-C9D7-27D1-99DD-B27E1761F08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335" y="4617878"/>
            <a:ext cx="1653127" cy="456035"/>
          </a:xfrm>
          <a:prstGeom prst="rect">
            <a:avLst/>
          </a:prstGeom>
        </p:spPr>
      </p:pic>
      <p:pic>
        <p:nvPicPr>
          <p:cNvPr id="5" name="Picture 4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DE369B62-C869-C9A4-7874-78A3790C99B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0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5C6A2-C369-F8F3-340E-9CB8F7D1A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8FE23718-E35A-B7C6-0693-62071505F1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397" y="762811"/>
            <a:ext cx="825880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>
              <a:buClrTx/>
              <a:defRPr/>
            </a:pPr>
            <a:r>
              <a:rPr lang="en-GB" sz="2000" noProof="0" dirty="0"/>
              <a:t>Low-carbon Technology Pilot Projects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8D2A57C-44AB-10EC-D311-B39789571A2E}"/>
              </a:ext>
            </a:extLst>
          </p:cNvPr>
          <p:cNvSpPr txBox="1"/>
          <p:nvPr/>
        </p:nvSpPr>
        <p:spPr>
          <a:xfrm>
            <a:off x="446397" y="1335893"/>
            <a:ext cx="8258809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lvl="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10 low-carbon projects will be funded/ co-funded</a:t>
            </a:r>
          </a:p>
          <a:p>
            <a:pPr marL="342900" lvl="0" indent="-342900">
              <a:buClrTx/>
              <a:buFont typeface="Arial" panose="020B0604020202020204" pitchFamily="34" charset="0"/>
              <a:buChar char="•"/>
              <a:defRPr/>
            </a:pPr>
            <a:endParaRPr lang="en-GB" noProof="0" dirty="0">
              <a:solidFill>
                <a:srgbClr val="0C4040"/>
              </a:solidFill>
              <a:latin typeface="Noto Sans"/>
              <a:cs typeface="Noto Sans"/>
            </a:endParaRPr>
          </a:p>
          <a:p>
            <a:pPr marL="342900" lvl="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6 projects have been identified so far through EnMS and ESO programmes</a:t>
            </a:r>
          </a:p>
          <a:p>
            <a:pPr marL="342900" lvl="0" indent="-342900">
              <a:buClrTx/>
              <a:buFont typeface="Arial" panose="020B0604020202020204" pitchFamily="34" charset="0"/>
              <a:buChar char="•"/>
              <a:defRPr/>
            </a:pPr>
            <a:endParaRPr lang="en-GB" noProof="0" dirty="0">
              <a:solidFill>
                <a:srgbClr val="0C4040"/>
              </a:solidFill>
              <a:latin typeface="Noto Sans"/>
              <a:cs typeface="Noto Sans"/>
            </a:endParaRPr>
          </a:p>
          <a:p>
            <a:pPr marL="342900" lvl="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Technical specifications are being prepared to start procurement</a:t>
            </a:r>
          </a:p>
          <a:p>
            <a:pPr marL="342900" lvl="0" indent="-342900">
              <a:buClrTx/>
              <a:buFont typeface="Arial" panose="020B0604020202020204" pitchFamily="34" charset="0"/>
              <a:buChar char="•"/>
              <a:defRPr/>
            </a:pPr>
            <a:endParaRPr lang="en-GB" noProof="0" dirty="0">
              <a:solidFill>
                <a:srgbClr val="0C4040"/>
              </a:solidFill>
              <a:latin typeface="Noto Sans"/>
              <a:cs typeface="Noto Sans"/>
            </a:endParaRPr>
          </a:p>
          <a:p>
            <a:pPr marL="342900" lvl="0" indent="-342900">
              <a:buClrTx/>
              <a:buFont typeface="Arial" panose="020B0604020202020204" pitchFamily="34" charset="0"/>
              <a:buChar char="•"/>
              <a:defRPr/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These projects will be excellent case studies on how high-cost EE projects could benefit the industries in terms of energy savings, GHG savings, return on investment and assessing project risks</a:t>
            </a:r>
          </a:p>
          <a:p>
            <a:pPr marL="342900" lvl="0" indent="-342900">
              <a:buClrTx/>
              <a:buFont typeface="Arial" panose="020B0604020202020204" pitchFamily="34" charset="0"/>
              <a:buChar char="•"/>
              <a:defRPr/>
            </a:pPr>
            <a:endParaRPr lang="en-GB" sz="1800" kern="1200" noProof="0" dirty="0">
              <a:solidFill>
                <a:schemeClr val="tx1"/>
              </a:solidFill>
            </a:endParaRPr>
          </a:p>
        </p:txBody>
      </p:sp>
      <p:pic>
        <p:nvPicPr>
          <p:cNvPr id="11" name="object 9">
            <a:extLst>
              <a:ext uri="{FF2B5EF4-FFF2-40B4-BE49-F238E27FC236}">
                <a16:creationId xmlns:a16="http://schemas.microsoft.com/office/drawing/2014/main" id="{EE17B6F3-5CD9-38ED-2ED9-F97E2DDFE80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397" y="229910"/>
            <a:ext cx="632164" cy="340349"/>
          </a:xfrm>
          <a:prstGeom prst="rect">
            <a:avLst/>
          </a:prstGeom>
        </p:spPr>
      </p:pic>
      <p:pic>
        <p:nvPicPr>
          <p:cNvPr id="14" name="Imagen 17">
            <a:extLst>
              <a:ext uri="{FF2B5EF4-FFF2-40B4-BE49-F238E27FC236}">
                <a16:creationId xmlns:a16="http://schemas.microsoft.com/office/drawing/2014/main" id="{C66B7398-2253-E29D-E4FC-0C76D1CA5D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sp>
        <p:nvSpPr>
          <p:cNvPr id="15" name="object 17">
            <a:extLst>
              <a:ext uri="{FF2B5EF4-FFF2-40B4-BE49-F238E27FC236}">
                <a16:creationId xmlns:a16="http://schemas.microsoft.com/office/drawing/2014/main" id="{436C5579-8D3D-EDDE-7390-9EE49787F9A8}"/>
              </a:ext>
            </a:extLst>
          </p:cNvPr>
          <p:cNvSpPr txBox="1"/>
          <p:nvPr/>
        </p:nvSpPr>
        <p:spPr>
          <a:xfrm>
            <a:off x="419300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18" name="Gráfico 19">
            <a:extLst>
              <a:ext uri="{FF2B5EF4-FFF2-40B4-BE49-F238E27FC236}">
                <a16:creationId xmlns:a16="http://schemas.microsoft.com/office/drawing/2014/main" id="{D088025A-6155-363D-AA3E-E1E5EA5164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904" y="4584029"/>
            <a:ext cx="1473314" cy="376394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DD9971A8-0C01-5620-33A0-69C34395380D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25" name="Picture 24" descr="A close-up of a sign&#10;&#10;AI-generated content may be incorrect.">
            <a:extLst>
              <a:ext uri="{FF2B5EF4-FFF2-40B4-BE49-F238E27FC236}">
                <a16:creationId xmlns:a16="http://schemas.microsoft.com/office/drawing/2014/main" id="{72482BC8-FEA2-03BB-207B-32A93200357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335" y="4617878"/>
            <a:ext cx="1653127" cy="456035"/>
          </a:xfrm>
          <a:prstGeom prst="rect">
            <a:avLst/>
          </a:prstGeom>
        </p:spPr>
      </p:pic>
      <p:pic>
        <p:nvPicPr>
          <p:cNvPr id="5" name="Picture 4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C8B5EC77-19DC-2460-FE1E-04A1D9B974A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2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9C567-37ED-CEB1-9979-F6DCD2A76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58BC0A1-DAC2-A166-9332-9AC558C4FE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397" y="762811"/>
            <a:ext cx="825880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>
              <a:buClrTx/>
              <a:defRPr/>
            </a:pPr>
            <a:r>
              <a:rPr lang="en-GB" sz="2000" noProof="0" dirty="0"/>
              <a:t>Low-carbon Technology Pilot Projects</a:t>
            </a:r>
          </a:p>
        </p:txBody>
      </p:sp>
      <p:pic>
        <p:nvPicPr>
          <p:cNvPr id="11" name="object 9">
            <a:extLst>
              <a:ext uri="{FF2B5EF4-FFF2-40B4-BE49-F238E27FC236}">
                <a16:creationId xmlns:a16="http://schemas.microsoft.com/office/drawing/2014/main" id="{024B3823-6EB5-ADA8-C7A9-9428360585C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397" y="229910"/>
            <a:ext cx="632164" cy="340349"/>
          </a:xfrm>
          <a:prstGeom prst="rect">
            <a:avLst/>
          </a:prstGeom>
        </p:spPr>
      </p:pic>
      <p:pic>
        <p:nvPicPr>
          <p:cNvPr id="14" name="Imagen 17">
            <a:extLst>
              <a:ext uri="{FF2B5EF4-FFF2-40B4-BE49-F238E27FC236}">
                <a16:creationId xmlns:a16="http://schemas.microsoft.com/office/drawing/2014/main" id="{71930588-1A50-A555-D4F4-39408B7E42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sp>
        <p:nvSpPr>
          <p:cNvPr id="15" name="object 17">
            <a:extLst>
              <a:ext uri="{FF2B5EF4-FFF2-40B4-BE49-F238E27FC236}">
                <a16:creationId xmlns:a16="http://schemas.microsoft.com/office/drawing/2014/main" id="{3688B106-9854-E6B2-8E85-EA16345AC712}"/>
              </a:ext>
            </a:extLst>
          </p:cNvPr>
          <p:cNvSpPr txBox="1"/>
          <p:nvPr/>
        </p:nvSpPr>
        <p:spPr>
          <a:xfrm>
            <a:off x="419300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18" name="Gráfico 19">
            <a:extLst>
              <a:ext uri="{FF2B5EF4-FFF2-40B4-BE49-F238E27FC236}">
                <a16:creationId xmlns:a16="http://schemas.microsoft.com/office/drawing/2014/main" id="{FE984232-F665-3B9E-1E99-68AEEFEED6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904" y="4584029"/>
            <a:ext cx="1473314" cy="376394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1CD16E69-95A3-9A63-4217-FD0D4372AF5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25" name="Picture 24" descr="A close-up of a sign&#10;&#10;AI-generated content may be incorrect.">
            <a:extLst>
              <a:ext uri="{FF2B5EF4-FFF2-40B4-BE49-F238E27FC236}">
                <a16:creationId xmlns:a16="http://schemas.microsoft.com/office/drawing/2014/main" id="{7F1A5E13-E5F8-7219-0F8C-222887D21653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335" y="4617878"/>
            <a:ext cx="1653127" cy="456035"/>
          </a:xfrm>
          <a:prstGeom prst="rect">
            <a:avLst/>
          </a:prstGeom>
        </p:spPr>
      </p:pic>
      <p:pic>
        <p:nvPicPr>
          <p:cNvPr id="5" name="Picture 4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18E17AAC-5163-935A-1DAD-648875854F5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D4A96FB-8475-03EB-4BED-AA7D8C5BCC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922544"/>
              </p:ext>
            </p:extLst>
          </p:nvPr>
        </p:nvGraphicFramePr>
        <p:xfrm>
          <a:off x="419300" y="1169650"/>
          <a:ext cx="5636842" cy="3352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41020">
                  <a:extLst>
                    <a:ext uri="{9D8B030D-6E8A-4147-A177-3AD203B41FA5}">
                      <a16:colId xmlns:a16="http://schemas.microsoft.com/office/drawing/2014/main" val="4270372969"/>
                    </a:ext>
                  </a:extLst>
                </a:gridCol>
                <a:gridCol w="3495822">
                  <a:extLst>
                    <a:ext uri="{9D8B030D-6E8A-4147-A177-3AD203B41FA5}">
                      <a16:colId xmlns:a16="http://schemas.microsoft.com/office/drawing/2014/main" val="1753613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Pillar of Decarbonization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Technologies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8275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Energy efficiency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High efficiency motors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Variable speed drives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Economizers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Advanced boiler control systems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100246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Electrification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Electric boilers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Industrial heat pumps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Alternative processes with electrified heating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6303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Low-carbon fuels, feed stocks and energy sources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Solar PV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Solar thermal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Sustainable biogas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GB" noProof="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Sustainable biomass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6777300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8FD29F6-AE8E-7AC7-AC15-F4663DEA5893}"/>
              </a:ext>
            </a:extLst>
          </p:cNvPr>
          <p:cNvSpPr txBox="1"/>
          <p:nvPr/>
        </p:nvSpPr>
        <p:spPr>
          <a:xfrm>
            <a:off x="5795888" y="2412310"/>
            <a:ext cx="364659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69845" indent="-342900">
              <a:buClrTx/>
              <a:buFont typeface="+mj-lt"/>
              <a:buAutoNum type="alphaLcParenR"/>
              <a:defRPr/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Impact</a:t>
            </a:r>
          </a:p>
          <a:p>
            <a:pPr marL="769845" indent="-342900">
              <a:buClrTx/>
              <a:buFont typeface="+mj-lt"/>
              <a:buAutoNum type="alphaLcParenR"/>
              <a:defRPr/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Innovativeness</a:t>
            </a:r>
          </a:p>
          <a:p>
            <a:pPr marL="769845" indent="-342900">
              <a:buClrTx/>
              <a:buFont typeface="+mj-lt"/>
              <a:buAutoNum type="alphaLcParenR"/>
              <a:defRPr/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Diversity</a:t>
            </a:r>
          </a:p>
          <a:p>
            <a:pPr marL="769845" indent="-342900">
              <a:buClrTx/>
              <a:buFont typeface="+mj-lt"/>
              <a:buAutoNum type="alphaLcParenR"/>
              <a:defRPr/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Financing</a:t>
            </a:r>
          </a:p>
          <a:p>
            <a:pPr marL="769845" indent="-342900">
              <a:buClrTx/>
              <a:buFont typeface="+mj-lt"/>
              <a:buAutoNum type="alphaLcParenR"/>
              <a:defRPr/>
            </a:pPr>
            <a:r>
              <a:rPr lang="en-GB" noProof="0" dirty="0">
                <a:solidFill>
                  <a:srgbClr val="0C4040"/>
                </a:solidFill>
                <a:latin typeface="Noto Sans"/>
                <a:cs typeface="Noto Sans"/>
              </a:rPr>
              <a:t>Sustainability and reporting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868072-7EE0-25B0-2707-938705C8952D}"/>
              </a:ext>
            </a:extLst>
          </p:cNvPr>
          <p:cNvSpPr txBox="1"/>
          <p:nvPr/>
        </p:nvSpPr>
        <p:spPr>
          <a:xfrm>
            <a:off x="6196818" y="2104533"/>
            <a:ext cx="20116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Tx/>
              <a:defRPr/>
            </a:pPr>
            <a:r>
              <a:rPr lang="en-GB" b="1" noProof="0" dirty="0">
                <a:solidFill>
                  <a:srgbClr val="0C4040"/>
                </a:solidFill>
                <a:latin typeface="Noto Sans"/>
                <a:cs typeface="Noto Sans"/>
              </a:rPr>
              <a:t>Selection criteria:</a:t>
            </a:r>
          </a:p>
        </p:txBody>
      </p:sp>
    </p:spTree>
    <p:extLst>
      <p:ext uri="{BB962C8B-B14F-4D97-AF65-F5344CB8AC3E}">
        <p14:creationId xmlns:p14="http://schemas.microsoft.com/office/powerpoint/2010/main" val="387579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7760A-7D85-9B6D-1B0B-1DE09E561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1551AAC-A278-B9B6-059C-AE526658FE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04016" y="1504649"/>
            <a:ext cx="825880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lvl="0">
              <a:buClrTx/>
              <a:defRPr/>
            </a:pPr>
            <a:r>
              <a:rPr lang="en-GB" sz="2000" noProof="0" dirty="0"/>
              <a:t>Goal: Bridge the Gap Between Industries and Banks</a:t>
            </a:r>
          </a:p>
        </p:txBody>
      </p:sp>
      <p:pic>
        <p:nvPicPr>
          <p:cNvPr id="11" name="object 9">
            <a:extLst>
              <a:ext uri="{FF2B5EF4-FFF2-40B4-BE49-F238E27FC236}">
                <a16:creationId xmlns:a16="http://schemas.microsoft.com/office/drawing/2014/main" id="{326B2C3E-A309-2FB9-5770-B297F4C0C5B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397" y="229910"/>
            <a:ext cx="632164" cy="340349"/>
          </a:xfrm>
          <a:prstGeom prst="rect">
            <a:avLst/>
          </a:prstGeom>
        </p:spPr>
      </p:pic>
      <p:pic>
        <p:nvPicPr>
          <p:cNvPr id="14" name="Imagen 17">
            <a:extLst>
              <a:ext uri="{FF2B5EF4-FFF2-40B4-BE49-F238E27FC236}">
                <a16:creationId xmlns:a16="http://schemas.microsoft.com/office/drawing/2014/main" id="{E133E391-046A-222C-79F6-19AE2AFA8C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sp>
        <p:nvSpPr>
          <p:cNvPr id="15" name="object 17">
            <a:extLst>
              <a:ext uri="{FF2B5EF4-FFF2-40B4-BE49-F238E27FC236}">
                <a16:creationId xmlns:a16="http://schemas.microsoft.com/office/drawing/2014/main" id="{BCF28D4D-0DB5-C0C6-E064-760395A3A8C4}"/>
              </a:ext>
            </a:extLst>
          </p:cNvPr>
          <p:cNvSpPr txBox="1"/>
          <p:nvPr/>
        </p:nvSpPr>
        <p:spPr>
          <a:xfrm>
            <a:off x="419300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18" name="Gráfico 19">
            <a:extLst>
              <a:ext uri="{FF2B5EF4-FFF2-40B4-BE49-F238E27FC236}">
                <a16:creationId xmlns:a16="http://schemas.microsoft.com/office/drawing/2014/main" id="{9E88ACF2-DEBA-1CB5-2F85-E358F8654A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904" y="4584029"/>
            <a:ext cx="1473314" cy="376394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78A95F2A-D863-C507-9C7E-DBFC3E9CB7C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25" name="Picture 24" descr="A close-up of a sign&#10;&#10;AI-generated content may be incorrect.">
            <a:extLst>
              <a:ext uri="{FF2B5EF4-FFF2-40B4-BE49-F238E27FC236}">
                <a16:creationId xmlns:a16="http://schemas.microsoft.com/office/drawing/2014/main" id="{6B44A695-CB5A-826E-6A95-24AA3078728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335" y="4617878"/>
            <a:ext cx="1653127" cy="456035"/>
          </a:xfrm>
          <a:prstGeom prst="rect">
            <a:avLst/>
          </a:prstGeom>
        </p:spPr>
      </p:pic>
      <p:pic>
        <p:nvPicPr>
          <p:cNvPr id="5" name="Picture 4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7D38F4CC-2CDE-82D3-2F7B-608785BC5D7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389E065-41F1-7D8B-F010-97D069D64F30}"/>
              </a:ext>
            </a:extLst>
          </p:cNvPr>
          <p:cNvSpPr txBox="1"/>
          <p:nvPr/>
        </p:nvSpPr>
        <p:spPr>
          <a:xfrm>
            <a:off x="7348350" y="4934406"/>
            <a:ext cx="189338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i="0" strike="noStrike" noProof="0" dirty="0">
                <a:solidFill>
                  <a:schemeClr val="tx1"/>
                </a:solidFill>
                <a:effectLst/>
                <a:latin typeface="+mj-lt"/>
              </a:rPr>
              <a:t>Image: DRB Development Solutions</a:t>
            </a:r>
            <a:endParaRPr lang="en-GB" sz="800" noProof="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7" name="Picture 2" descr="Bridging The Communication Gap">
            <a:extLst>
              <a:ext uri="{FF2B5EF4-FFF2-40B4-BE49-F238E27FC236}">
                <a16:creationId xmlns:a16="http://schemas.microsoft.com/office/drawing/2014/main" id="{982187A2-C112-1F49-4B9F-7B44F66CE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36712" y="2101696"/>
            <a:ext cx="2583236" cy="183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45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C5881-6D4D-D921-EE8B-61731D8D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9">
            <a:extLst>
              <a:ext uri="{FF2B5EF4-FFF2-40B4-BE49-F238E27FC236}">
                <a16:creationId xmlns:a16="http://schemas.microsoft.com/office/drawing/2014/main" id="{CA57E375-685A-F71D-2808-E89F58D1AD2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6397" y="229910"/>
            <a:ext cx="632164" cy="340349"/>
          </a:xfrm>
          <a:prstGeom prst="rect">
            <a:avLst/>
          </a:prstGeom>
        </p:spPr>
      </p:pic>
      <p:pic>
        <p:nvPicPr>
          <p:cNvPr id="14" name="Imagen 17">
            <a:extLst>
              <a:ext uri="{FF2B5EF4-FFF2-40B4-BE49-F238E27FC236}">
                <a16:creationId xmlns:a16="http://schemas.microsoft.com/office/drawing/2014/main" id="{5BE171D0-960C-5683-D9A7-45ACFAD466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4016" y="300858"/>
            <a:ext cx="370614" cy="375715"/>
          </a:xfrm>
          <a:prstGeom prst="rect">
            <a:avLst/>
          </a:prstGeom>
        </p:spPr>
      </p:pic>
      <p:sp>
        <p:nvSpPr>
          <p:cNvPr id="15" name="object 17">
            <a:extLst>
              <a:ext uri="{FF2B5EF4-FFF2-40B4-BE49-F238E27FC236}">
                <a16:creationId xmlns:a16="http://schemas.microsoft.com/office/drawing/2014/main" id="{D11ED529-1B28-25EB-B872-2904ABB8C321}"/>
              </a:ext>
            </a:extLst>
          </p:cNvPr>
          <p:cNvSpPr txBox="1"/>
          <p:nvPr/>
        </p:nvSpPr>
        <p:spPr>
          <a:xfrm>
            <a:off x="419300" y="4494495"/>
            <a:ext cx="401955" cy="8953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lang="en-GB" sz="350" spc="10" noProof="0" dirty="0">
                <a:latin typeface="Noto Sans"/>
                <a:cs typeface="Noto Sans"/>
              </a:rPr>
              <a:t>Implemented</a:t>
            </a:r>
            <a:r>
              <a:rPr lang="en-GB" sz="350" spc="25" noProof="0" dirty="0">
                <a:latin typeface="Noto Sans"/>
                <a:cs typeface="Noto Sans"/>
              </a:rPr>
              <a:t> </a:t>
            </a:r>
            <a:r>
              <a:rPr lang="en-GB" sz="350" spc="-25" noProof="0" dirty="0">
                <a:latin typeface="Noto Sans"/>
                <a:cs typeface="Noto Sans"/>
              </a:rPr>
              <a:t>by:</a:t>
            </a:r>
            <a:endParaRPr lang="en-GB" sz="350" noProof="0" dirty="0">
              <a:latin typeface="Noto Sans"/>
              <a:cs typeface="Noto Sans"/>
            </a:endParaRPr>
          </a:p>
        </p:txBody>
      </p:sp>
      <p:pic>
        <p:nvPicPr>
          <p:cNvPr id="18" name="Gráfico 19">
            <a:extLst>
              <a:ext uri="{FF2B5EF4-FFF2-40B4-BE49-F238E27FC236}">
                <a16:creationId xmlns:a16="http://schemas.microsoft.com/office/drawing/2014/main" id="{80DB37BC-009A-A611-710C-A51AE9E520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1904" y="4584029"/>
            <a:ext cx="1473314" cy="376394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639C7DA8-71E5-498C-BCA1-3E458B65DF3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25" name="Picture 24" descr="A close-up of a sign&#10;&#10;AI-generated content may be incorrect.">
            <a:extLst>
              <a:ext uri="{FF2B5EF4-FFF2-40B4-BE49-F238E27FC236}">
                <a16:creationId xmlns:a16="http://schemas.microsoft.com/office/drawing/2014/main" id="{CC045D0F-A0B6-F6DD-64C4-A0D3874236B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4335" y="4617878"/>
            <a:ext cx="1653127" cy="456035"/>
          </a:xfrm>
          <a:prstGeom prst="rect">
            <a:avLst/>
          </a:prstGeom>
        </p:spPr>
      </p:pic>
      <p:pic>
        <p:nvPicPr>
          <p:cNvPr id="5" name="Picture 4" descr="A blue and yellow emblem with a lion and a ship&#10;&#10;AI-generated content may be incorrect.">
            <a:extLst>
              <a:ext uri="{FF2B5EF4-FFF2-40B4-BE49-F238E27FC236}">
                <a16:creationId xmlns:a16="http://schemas.microsoft.com/office/drawing/2014/main" id="{2260AAB7-62F1-9721-AABA-C4FA00A9CC1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79" y="221635"/>
            <a:ext cx="310699" cy="4211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9D71CA-C6E3-36E8-A40C-9755E9BCEA81}"/>
              </a:ext>
            </a:extLst>
          </p:cNvPr>
          <p:cNvSpPr txBox="1"/>
          <p:nvPr/>
        </p:nvSpPr>
        <p:spPr>
          <a:xfrm>
            <a:off x="79405" y="1623853"/>
            <a:ext cx="4264999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noProof="0" dirty="0">
                <a:solidFill>
                  <a:srgbClr val="27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Industries are aware about </a:t>
            </a:r>
            <a:r>
              <a:rPr lang="en-GB" noProof="0" dirty="0">
                <a:solidFill>
                  <a:srgbClr val="273838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economic benefits of industrial decarbonization.</a:t>
            </a:r>
          </a:p>
          <a:p>
            <a:pPr marL="342900" indent="-342900">
              <a:buFont typeface="+mj-lt"/>
              <a:buAutoNum type="arabicPeriod"/>
            </a:pPr>
            <a:endParaRPr lang="en-GB" noProof="0" dirty="0">
              <a:solidFill>
                <a:srgbClr val="273838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 dirty="0">
                <a:solidFill>
                  <a:srgbClr val="27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Industries have </a:t>
            </a:r>
            <a:r>
              <a:rPr lang="en-GB" noProof="0" dirty="0">
                <a:solidFill>
                  <a:srgbClr val="273838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technical capacity to identify and quantify energy saving opportunities.</a:t>
            </a:r>
          </a:p>
          <a:p>
            <a:pPr marL="342900" indent="-342900">
              <a:buFont typeface="+mj-lt"/>
              <a:buAutoNum type="arabicPeriod"/>
            </a:pPr>
            <a:endParaRPr lang="en-GB" noProof="0" dirty="0">
              <a:solidFill>
                <a:srgbClr val="273838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 dirty="0">
                <a:solidFill>
                  <a:srgbClr val="27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Industries know how to prepare bankable business proposals for decarbonization projects.</a:t>
            </a:r>
          </a:p>
          <a:p>
            <a:pPr marL="342900" indent="-342900">
              <a:buFont typeface="+mj-lt"/>
              <a:buAutoNum type="arabicPeriod"/>
            </a:pPr>
            <a:endParaRPr lang="en-GB" noProof="0" dirty="0">
              <a:solidFill>
                <a:srgbClr val="273838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 dirty="0">
                <a:solidFill>
                  <a:srgbClr val="27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Savings, financial benefits and risk mitigation strategies are demonstrated by pilot projects.</a:t>
            </a:r>
          </a:p>
          <a:p>
            <a:pPr marL="342900" indent="-342900">
              <a:buFont typeface="+mj-lt"/>
              <a:buAutoNum type="arabicPeriod"/>
            </a:pPr>
            <a:endParaRPr lang="en-GB" noProof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257B55-BF6A-2931-C67E-54E5EE2B0F3C}"/>
              </a:ext>
            </a:extLst>
          </p:cNvPr>
          <p:cNvSpPr txBox="1"/>
          <p:nvPr/>
        </p:nvSpPr>
        <p:spPr>
          <a:xfrm>
            <a:off x="4442141" y="1627311"/>
            <a:ext cx="462244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noProof="0" dirty="0">
                <a:solidFill>
                  <a:srgbClr val="27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Banks have basic technical knowledge on </a:t>
            </a:r>
            <a:r>
              <a:rPr lang="en-GB" noProof="0" dirty="0">
                <a:solidFill>
                  <a:srgbClr val="273838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industrial decarbonization solutions.</a:t>
            </a:r>
          </a:p>
          <a:p>
            <a:pPr marL="342900" indent="-342900">
              <a:buFont typeface="+mj-lt"/>
              <a:buAutoNum type="arabicPeriod"/>
            </a:pPr>
            <a:endParaRPr lang="en-GB" noProof="0" dirty="0">
              <a:solidFill>
                <a:srgbClr val="273838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 dirty="0">
                <a:solidFill>
                  <a:srgbClr val="27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Banks have </a:t>
            </a:r>
            <a:r>
              <a:rPr lang="en-GB" noProof="0" dirty="0">
                <a:solidFill>
                  <a:srgbClr val="273838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technical capacity to quantify energy saving opportunities.</a:t>
            </a:r>
          </a:p>
          <a:p>
            <a:pPr marL="342900" indent="-342900">
              <a:buFont typeface="+mj-lt"/>
              <a:buAutoNum type="arabicPeriod"/>
            </a:pPr>
            <a:endParaRPr lang="en-GB" noProof="0" dirty="0">
              <a:solidFill>
                <a:srgbClr val="273838"/>
              </a:solidFill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 dirty="0">
                <a:solidFill>
                  <a:srgbClr val="27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Banks know how to evaluate bankable business proposals on decarbonization projects.</a:t>
            </a:r>
          </a:p>
          <a:p>
            <a:pPr marL="342900" indent="-342900">
              <a:buFont typeface="+mj-lt"/>
              <a:buAutoNum type="arabicPeriod"/>
            </a:pPr>
            <a:endParaRPr lang="en-GB" noProof="0" dirty="0">
              <a:solidFill>
                <a:srgbClr val="273838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noProof="0" dirty="0">
                <a:solidFill>
                  <a:srgbClr val="273838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Savings, financial benefits and risk mitigation strategies are demonstrated by pilot projects.</a:t>
            </a:r>
          </a:p>
          <a:p>
            <a:endParaRPr lang="en-GB" noProof="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1786CF-CE71-4DE0-9DF4-DDF360590103}"/>
              </a:ext>
            </a:extLst>
          </p:cNvPr>
          <p:cNvSpPr txBox="1"/>
          <p:nvPr/>
        </p:nvSpPr>
        <p:spPr>
          <a:xfrm>
            <a:off x="1230103" y="1146786"/>
            <a:ext cx="1653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noProof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8655EA-DA02-A9C9-B9AA-CB3F38899B7D}"/>
              </a:ext>
            </a:extLst>
          </p:cNvPr>
          <p:cNvSpPr txBox="1"/>
          <p:nvPr/>
        </p:nvSpPr>
        <p:spPr>
          <a:xfrm>
            <a:off x="5340886" y="1145599"/>
            <a:ext cx="11894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u="sng" noProof="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Banks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012FFD-977A-84E9-F218-1665077994DF}"/>
              </a:ext>
            </a:extLst>
          </p:cNvPr>
          <p:cNvSpPr txBox="1"/>
          <p:nvPr/>
        </p:nvSpPr>
        <p:spPr>
          <a:xfrm>
            <a:off x="7348350" y="4934406"/>
            <a:ext cx="189338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i="0" strike="noStrike" noProof="0" dirty="0">
                <a:solidFill>
                  <a:schemeClr val="tx1"/>
                </a:solidFill>
                <a:effectLst/>
                <a:latin typeface="+mj-lt"/>
              </a:rPr>
              <a:t>Image: DRB Development Solutions</a:t>
            </a:r>
            <a:endParaRPr lang="en-GB" sz="800" noProof="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6" name="Graphic 15" descr="Production outline">
            <a:extLst>
              <a:ext uri="{FF2B5EF4-FFF2-40B4-BE49-F238E27FC236}">
                <a16:creationId xmlns:a16="http://schemas.microsoft.com/office/drawing/2014/main" id="{5B481F9D-ABA4-94D9-328E-83D60B04FF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66196" y="890538"/>
            <a:ext cx="634069" cy="63406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ED96CAD-3EC7-D839-EA12-D0E661EB43AC}"/>
              </a:ext>
            </a:extLst>
          </p:cNvPr>
          <p:cNvCxnSpPr>
            <a:cxnSpLocks/>
          </p:cNvCxnSpPr>
          <p:nvPr/>
        </p:nvCxnSpPr>
        <p:spPr>
          <a:xfrm flipV="1">
            <a:off x="4393389" y="1600200"/>
            <a:ext cx="0" cy="26606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building with a dollar sign&#10;&#10;AI-generated content may be incorrect.">
            <a:extLst>
              <a:ext uri="{FF2B5EF4-FFF2-40B4-BE49-F238E27FC236}">
                <a16:creationId xmlns:a16="http://schemas.microsoft.com/office/drawing/2014/main" id="{DE0840D3-5CA9-1CD7-A170-36532776FD46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6795" y="864620"/>
            <a:ext cx="737057" cy="737057"/>
          </a:xfrm>
          <a:prstGeom prst="rect">
            <a:avLst/>
          </a:prstGeom>
        </p:spPr>
      </p:pic>
      <p:pic>
        <p:nvPicPr>
          <p:cNvPr id="23" name="Graphic 22" descr="Production outline">
            <a:extLst>
              <a:ext uri="{FF2B5EF4-FFF2-40B4-BE49-F238E27FC236}">
                <a16:creationId xmlns:a16="http://schemas.microsoft.com/office/drawing/2014/main" id="{AC205DEB-0BE8-9722-1137-7EEB6F950A5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70013"/>
          <a:stretch>
            <a:fillRect/>
          </a:stretch>
        </p:blipFill>
        <p:spPr>
          <a:xfrm>
            <a:off x="2566195" y="887455"/>
            <a:ext cx="634069" cy="19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1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3343</TotalTime>
  <Words>1153</Words>
  <Application>Microsoft Office PowerPoint</Application>
  <PresentationFormat>Custom</PresentationFormat>
  <Paragraphs>170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Noto Sans</vt:lpstr>
      <vt:lpstr>Noto Sans Black</vt:lpstr>
      <vt:lpstr>Noto Sans ExtraBold</vt:lpstr>
      <vt:lpstr>Noto Sans Medium</vt:lpstr>
      <vt:lpstr>Office Theme</vt:lpstr>
      <vt:lpstr>SESSION 3</vt:lpstr>
      <vt:lpstr>Challenges in Unlocking and Mobilizing Private Financing</vt:lpstr>
      <vt:lpstr>Training Programmes for Industries - Energy</vt:lpstr>
      <vt:lpstr>Participant Industries</vt:lpstr>
      <vt:lpstr>PowerPoint Presentation</vt:lpstr>
      <vt:lpstr>PowerPoint Presentation</vt:lpstr>
      <vt:lpstr>PowerPoint Presentation</vt:lpstr>
      <vt:lpstr>Training Programmes for Industries - Finance</vt:lpstr>
      <vt:lpstr>PowerPoint Presentation</vt:lpstr>
      <vt:lpstr>Training Programmes for Banks</vt:lpstr>
      <vt:lpstr>PowerPoint Presentation</vt:lpstr>
      <vt:lpstr>PowerPoint Presentation</vt:lpstr>
      <vt:lpstr>Training Programmes for Banks</vt:lpstr>
      <vt:lpstr>Low-carbon Technology Pilot Projects</vt:lpstr>
      <vt:lpstr>Low-carbon Technology Pilot Projects</vt:lpstr>
      <vt:lpstr>Goal: Bridge the Gap Between Industries and Banks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Rashindu</dc:creator>
  <cp:lastModifiedBy>RANASINGHE, Tharanga</cp:lastModifiedBy>
  <cp:revision>54</cp:revision>
  <dcterms:created xsi:type="dcterms:W3CDTF">2022-08-18T06:24:24Z</dcterms:created>
  <dcterms:modified xsi:type="dcterms:W3CDTF">2025-06-25T21:25:19Z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2022-08-18T00:00:00Z</vt:filetime>
  </property>
  <property fmtid="{D5CDD505-2E9C-101B-9397-08002B2CF9AE}" pid="3" name="Creator">
    <vt:lpwstr>Adobe InDesign 17.3 (Macintosh)</vt:lpwstr>
  </property>
  <property fmtid="{D5CDD505-2E9C-101B-9397-08002B2CF9AE}" pid="4" name="LastSaved">
    <vt:filetime>2022-08-18T00:00:00Z</vt:filetime>
  </property>
  <property fmtid="{D5CDD505-2E9C-101B-9397-08002B2CF9AE}" pid="5" name="Producer">
    <vt:lpwstr>Adobe PDF Library 16.0.7</vt:lpwstr>
  </property>
</Properties>
</file>